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97ff931f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97ff931f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Arial"/>
                <a:ea typeface="Arial"/>
                <a:cs typeface="Arial"/>
                <a:sym typeface="Arial"/>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Arial"/>
                <a:ea typeface="Arial"/>
                <a:cs typeface="Arial"/>
                <a:sym typeface="Arial"/>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pact.chartered.college/article/sumeracki-weinstein-optimising-learning-retrieval-practic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ft.org/sites/default/files/periodicals/willingham_0.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research.ed.ac.uk/portal/files/14216085/retreival_practice_with_our_without_mind_mapping_boosts_fact_learning_in_"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learningscientists.org/blog/2016/6/23-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learningscientists.org/blog/2018/6/7-1" TargetMode="External"/><Relationship Id="rId4" Type="http://schemas.openxmlformats.org/officeDocument/2006/relationships/hyperlink" Target="https://www.ncbi.nlm.nih.gov/pubmed/2617328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GB" sz="4400" b="0" i="0" u="none" strike="noStrike" cap="none">
                <a:solidFill>
                  <a:schemeClr val="dk1"/>
                </a:solidFill>
                <a:latin typeface="Arial"/>
                <a:ea typeface="Arial"/>
                <a:cs typeface="Arial"/>
                <a:sym typeface="Arial"/>
              </a:rPr>
              <a:t>Retrieval Practice </a:t>
            </a:r>
            <a:endParaRPr sz="4400" b="0" i="0" u="none" strike="noStrike" cap="none">
              <a:solidFill>
                <a:schemeClr val="dk1"/>
              </a:solidFill>
              <a:latin typeface="Arial"/>
              <a:ea typeface="Arial"/>
              <a:cs typeface="Arial"/>
              <a:sym typeface="Arial"/>
            </a:endParaRPr>
          </a:p>
        </p:txBody>
      </p:sp>
      <p:sp>
        <p:nvSpPr>
          <p:cNvPr id="85" name="Google Shape;85;p13"/>
          <p:cNvSpPr/>
          <p:nvPr/>
        </p:nvSpPr>
        <p:spPr>
          <a:xfrm>
            <a:off x="2915816" y="2060848"/>
            <a:ext cx="3612738" cy="3384376"/>
          </a:xfrm>
          <a:prstGeom prst="wedgeRoundRectCallout">
            <a:avLst>
              <a:gd name="adj1" fmla="val -47849"/>
              <a:gd name="adj2" fmla="val 64271"/>
              <a:gd name="adj3" fmla="val 16667"/>
            </a:avLst>
          </a:prstGeom>
          <a:solidFill>
            <a:srgbClr val="93A299"/>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GB" sz="2000" b="0" i="0" u="none" strike="noStrike" cap="none">
                <a:solidFill>
                  <a:srgbClr val="FFFFFF"/>
                </a:solidFill>
                <a:latin typeface="Arial"/>
                <a:ea typeface="Arial"/>
                <a:cs typeface="Arial"/>
                <a:sym typeface="Arial"/>
              </a:rPr>
              <a:t>If you give children frequent tests and quizzes it really helps them to remember the facts.</a:t>
            </a:r>
            <a:endParaRPr/>
          </a:p>
          <a:p>
            <a:pPr marL="0" marR="0" lvl="0" indent="0" algn="ctr" rtl="0">
              <a:lnSpc>
                <a:spcPct val="100000"/>
              </a:lnSpc>
              <a:spcBef>
                <a:spcPts val="0"/>
              </a:spcBef>
              <a:spcAft>
                <a:spcPts val="0"/>
              </a:spcAft>
              <a:buClr>
                <a:srgbClr val="000000"/>
              </a:buClr>
              <a:buSzPts val="1350"/>
              <a:buFont typeface="Arial"/>
              <a:buNone/>
            </a:pPr>
            <a:endParaRPr sz="2000" b="0"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GB" sz="2000" b="0" i="0" u="none" strike="noStrike" cap="none">
                <a:solidFill>
                  <a:srgbClr val="FFFFFF"/>
                </a:solidFill>
                <a:latin typeface="Arial"/>
                <a:ea typeface="Arial"/>
                <a:cs typeface="Arial"/>
                <a:sym typeface="Arial"/>
              </a:rPr>
              <a:t>HEADTEACHER</a:t>
            </a:r>
            <a:endParaRPr sz="2000" b="0" i="0" u="none" strike="noStrike" cap="none">
              <a:solidFill>
                <a:srgbClr val="000000"/>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329045" y="5943600"/>
            <a:ext cx="1500647" cy="52863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Arial"/>
              <a:buNone/>
            </a:pPr>
            <a:r>
              <a:rPr lang="en-GB" sz="3959" b="0" i="0" u="none" strike="noStrike" cap="none">
                <a:solidFill>
                  <a:schemeClr val="dk1"/>
                </a:solidFill>
                <a:latin typeface="Arial"/>
                <a:ea typeface="Arial"/>
                <a:cs typeface="Arial"/>
                <a:sym typeface="Arial"/>
              </a:rPr>
              <a:t>Retrieval Practice – a summary</a:t>
            </a:r>
            <a:br>
              <a:rPr lang="en-GB" sz="3959" b="0" i="0" u="none" strike="noStrike" cap="none">
                <a:solidFill>
                  <a:schemeClr val="dk1"/>
                </a:solidFill>
                <a:latin typeface="Arial"/>
                <a:ea typeface="Arial"/>
                <a:cs typeface="Arial"/>
                <a:sym typeface="Arial"/>
              </a:rPr>
            </a:br>
            <a:endParaRPr sz="3959" b="0" i="0" u="none" strike="noStrike" cap="none">
              <a:solidFill>
                <a:schemeClr val="dk1"/>
              </a:solidFill>
              <a:latin typeface="Arial"/>
              <a:ea typeface="Arial"/>
              <a:cs typeface="Arial"/>
              <a:sym typeface="Arial"/>
            </a:endParaRPr>
          </a:p>
        </p:txBody>
      </p:sp>
      <p:sp>
        <p:nvSpPr>
          <p:cNvPr id="91" name="Google Shape;91;p14"/>
          <p:cNvSpPr txBox="1">
            <a:spLocks noGrp="1"/>
          </p:cNvSpPr>
          <p:nvPr>
            <p:ph type="body" idx="1"/>
          </p:nvPr>
        </p:nvSpPr>
        <p:spPr>
          <a:xfrm>
            <a:off x="457200" y="1052736"/>
            <a:ext cx="8435280" cy="5688632"/>
          </a:xfrm>
          <a:prstGeom prst="rect">
            <a:avLst/>
          </a:prstGeom>
          <a:noFill/>
          <a:ln>
            <a:noFill/>
          </a:ln>
        </p:spPr>
        <p:txBody>
          <a:bodyPr spcFirstLastPara="1" wrap="square" lIns="91425" tIns="45700" rIns="91425" bIns="45700" anchor="t" anchorCtr="0">
            <a:noAutofit/>
          </a:bodyPr>
          <a:lstStyle/>
          <a:p>
            <a:pPr marL="0" lvl="0" indent="0">
              <a:spcBef>
                <a:spcPts val="0"/>
              </a:spcBef>
              <a:buSzPts val="1615"/>
              <a:buNone/>
            </a:pPr>
            <a:r>
              <a:rPr lang="en-GB" sz="2000" b="0" i="0" u="none" strike="noStrike" cap="none" dirty="0">
                <a:solidFill>
                  <a:schemeClr val="dk1"/>
                </a:solidFill>
                <a:sym typeface="Arial"/>
              </a:rPr>
              <a:t>The  claim is that the process of  testing itself contributes to learning - so that  regular, low stakes tests, or ‘quizzes’ help children </a:t>
            </a:r>
            <a:r>
              <a:rPr lang="en-GB" sz="2000" dirty="0" smtClean="0"/>
              <a:t>learn (better than just rereading </a:t>
            </a:r>
            <a:r>
              <a:rPr lang="en-GB" sz="2000" dirty="0"/>
              <a:t>the </a:t>
            </a:r>
            <a:r>
              <a:rPr lang="en-GB" sz="2000" dirty="0" smtClean="0"/>
              <a:t>information). </a:t>
            </a:r>
            <a:r>
              <a:rPr lang="en-GB" sz="2000" b="0" i="0" u="none" strike="noStrike" cap="none" dirty="0">
                <a:solidFill>
                  <a:schemeClr val="dk1"/>
                </a:solidFill>
                <a:sym typeface="Arial"/>
              </a:rPr>
              <a:t>This has been called ‘retrieval practice. </a:t>
            </a:r>
            <a:endParaRPr sz="2000" dirty="0"/>
          </a:p>
          <a:p>
            <a:pPr marL="0" marR="0" lvl="0" indent="0" algn="l" rtl="0">
              <a:lnSpc>
                <a:spcPct val="100000"/>
              </a:lnSpc>
              <a:spcBef>
                <a:spcPts val="323"/>
              </a:spcBef>
              <a:spcAft>
                <a:spcPts val="0"/>
              </a:spcAft>
              <a:buClr>
                <a:schemeClr val="dk1"/>
              </a:buClr>
              <a:buSzPts val="1615"/>
              <a:buFont typeface="Arial"/>
              <a:buNone/>
            </a:pPr>
            <a:r>
              <a:rPr lang="en-GB" sz="2000" b="0" i="0" u="none" strike="noStrike" cap="none" dirty="0" smtClean="0">
                <a:solidFill>
                  <a:schemeClr val="dk1"/>
                </a:solidFill>
                <a:sym typeface="Arial"/>
              </a:rPr>
              <a:t> </a:t>
            </a:r>
            <a:endParaRPr sz="2000" b="0" i="0" u="none" strike="noStrike" cap="none" dirty="0">
              <a:solidFill>
                <a:schemeClr val="dk1"/>
              </a:solidFill>
              <a:sym typeface="Arial"/>
            </a:endParaRPr>
          </a:p>
          <a:p>
            <a:pPr marL="0" marR="0" lvl="0" indent="0" algn="l" rtl="0">
              <a:lnSpc>
                <a:spcPct val="100000"/>
              </a:lnSpc>
              <a:spcBef>
                <a:spcPts val="323"/>
              </a:spcBef>
              <a:spcAft>
                <a:spcPts val="0"/>
              </a:spcAft>
              <a:buClr>
                <a:schemeClr val="dk1"/>
              </a:buClr>
              <a:buSzPts val="1615"/>
              <a:buFont typeface="Arial"/>
              <a:buNone/>
            </a:pPr>
            <a:r>
              <a:rPr lang="en-GB" sz="2000" b="0" i="0" u="none" strike="noStrike" cap="none" dirty="0">
                <a:solidFill>
                  <a:schemeClr val="dk1"/>
                </a:solidFill>
                <a:sym typeface="Arial"/>
              </a:rPr>
              <a:t>This strategy is related to a cognitive psychology model of memory in which ideas are held in the ‘working memory’ while they are being used consciously in the current moment, but for these to become the kind of memories that last, they have to become part of the  ‘long term memory</a:t>
            </a:r>
            <a:r>
              <a:rPr lang="en-GB" sz="2000" b="0" i="0" u="none" strike="noStrike" cap="none" dirty="0" smtClean="0">
                <a:solidFill>
                  <a:schemeClr val="dk1"/>
                </a:solidFill>
                <a:sym typeface="Arial"/>
              </a:rPr>
              <a:t>’.</a:t>
            </a:r>
            <a:endParaRPr sz="2000" b="0" i="0" u="none" strike="noStrike" cap="none" dirty="0">
              <a:solidFill>
                <a:schemeClr val="dk1"/>
              </a:solidFill>
              <a:sym typeface="Arial"/>
            </a:endParaRPr>
          </a:p>
          <a:p>
            <a:pPr marL="0" marR="0" lvl="0" indent="0" algn="l" rtl="0">
              <a:lnSpc>
                <a:spcPct val="100000"/>
              </a:lnSpc>
              <a:spcBef>
                <a:spcPts val="323"/>
              </a:spcBef>
              <a:spcAft>
                <a:spcPts val="0"/>
              </a:spcAft>
              <a:buClr>
                <a:schemeClr val="dk1"/>
              </a:buClr>
              <a:buSzPts val="1615"/>
              <a:buFont typeface="Arial"/>
              <a:buNone/>
            </a:pPr>
            <a:endParaRPr sz="2000" b="0" i="0" u="none" strike="noStrike" cap="none" dirty="0">
              <a:solidFill>
                <a:schemeClr val="dk1"/>
              </a:solidFill>
              <a:sym typeface="Arial"/>
            </a:endParaRPr>
          </a:p>
          <a:p>
            <a:pPr marL="0" marR="0" lvl="0" indent="0" algn="l" rtl="0">
              <a:lnSpc>
                <a:spcPct val="100000"/>
              </a:lnSpc>
              <a:spcBef>
                <a:spcPts val="323"/>
              </a:spcBef>
              <a:spcAft>
                <a:spcPts val="0"/>
              </a:spcAft>
              <a:buClr>
                <a:schemeClr val="dk1"/>
              </a:buClr>
              <a:buSzPts val="1615"/>
              <a:buFont typeface="Arial"/>
              <a:buNone/>
            </a:pPr>
            <a:r>
              <a:rPr lang="en-GB" sz="2000" b="0" i="0" u="none" strike="noStrike" cap="none" dirty="0">
                <a:solidFill>
                  <a:schemeClr val="dk1"/>
                </a:solidFill>
                <a:sym typeface="Arial"/>
              </a:rPr>
              <a:t>A neuroscience view of this would be that there is activation of brain cells/pathways in the moment, but it is the traces this activity leaves in the form of  changes to connections between brain cells that is the basis for the long term memory. Repetition of the same activity strengthens the connections. </a:t>
            </a:r>
            <a:r>
              <a:rPr lang="en-GB" sz="2000" b="0" i="0" u="none" strike="noStrike" cap="none" dirty="0" smtClean="0">
                <a:solidFill>
                  <a:srgbClr val="FF0000"/>
                </a:solidFill>
                <a:sym typeface="Arial"/>
              </a:rPr>
              <a:t>The </a:t>
            </a:r>
            <a:r>
              <a:rPr lang="en-GB" sz="2000" b="0" i="0" u="none" strike="noStrike" cap="none" dirty="0">
                <a:solidFill>
                  <a:srgbClr val="FF0000"/>
                </a:solidFill>
                <a:sym typeface="Arial"/>
              </a:rPr>
              <a:t>effort required for retrieval, (rather than just looking at it again) is  important - linking motivation and attention - people are complicated!</a:t>
            </a:r>
            <a:endParaRPr sz="2000" dirty="0"/>
          </a:p>
          <a:p>
            <a:pPr marL="342900" marR="0" lvl="0" indent="-246380" algn="l" rtl="0">
              <a:lnSpc>
                <a:spcPct val="80000"/>
              </a:lnSpc>
              <a:spcBef>
                <a:spcPts val="304"/>
              </a:spcBef>
              <a:spcAft>
                <a:spcPts val="0"/>
              </a:spcAft>
              <a:buClr>
                <a:schemeClr val="dk1"/>
              </a:buClr>
              <a:buSzPts val="1520"/>
              <a:buFont typeface="Arial"/>
              <a:buNone/>
            </a:pPr>
            <a:endParaRPr sz="1800" b="0" i="0" u="none" strike="noStrike" cap="none" dirty="0">
              <a:solidFill>
                <a:schemeClr val="dk1"/>
              </a:solidFil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Arial"/>
              <a:buNone/>
            </a:pPr>
            <a:r>
              <a:rPr lang="en-GB" sz="3959" b="0" i="0" u="none" strike="noStrike" cap="none">
                <a:solidFill>
                  <a:schemeClr val="dk1"/>
                </a:solidFill>
                <a:latin typeface="Arial"/>
                <a:ea typeface="Arial"/>
                <a:cs typeface="Arial"/>
                <a:sym typeface="Arial"/>
              </a:rPr>
              <a:t>Critical questions </a:t>
            </a:r>
            <a:br>
              <a:rPr lang="en-GB" sz="3959" b="0" i="0" u="none" strike="noStrike" cap="none">
                <a:solidFill>
                  <a:schemeClr val="dk1"/>
                </a:solidFill>
                <a:latin typeface="Arial"/>
                <a:ea typeface="Arial"/>
                <a:cs typeface="Arial"/>
                <a:sym typeface="Arial"/>
              </a:rPr>
            </a:br>
            <a:endParaRPr sz="3959" b="0" i="0" u="none" strike="noStrike" cap="none">
              <a:solidFill>
                <a:schemeClr val="dk1"/>
              </a:solidFill>
              <a:latin typeface="Arial"/>
              <a:ea typeface="Arial"/>
              <a:cs typeface="Arial"/>
              <a:sym typeface="Arial"/>
            </a:endParaRPr>
          </a:p>
        </p:txBody>
      </p:sp>
      <p:sp>
        <p:nvSpPr>
          <p:cNvPr id="97" name="Google Shape;97;p15"/>
          <p:cNvSpPr txBox="1">
            <a:spLocks noGrp="1"/>
          </p:cNvSpPr>
          <p:nvPr>
            <p:ph type="body" idx="1"/>
          </p:nvPr>
        </p:nvSpPr>
        <p:spPr>
          <a:xfrm>
            <a:off x="457200" y="1124744"/>
            <a:ext cx="8229600" cy="4525963"/>
          </a:xfrm>
          <a:prstGeom prst="rect">
            <a:avLst/>
          </a:prstGeom>
          <a:noFill/>
          <a:ln>
            <a:noFill/>
          </a:ln>
        </p:spPr>
        <p:txBody>
          <a:bodyPr spcFirstLastPara="1" wrap="square" lIns="91425" tIns="45700" rIns="91425" bIns="45700" anchor="t" anchorCtr="0">
            <a:noAutofit/>
          </a:bodyPr>
          <a:lstStyle/>
          <a:p>
            <a:pPr marL="342900" marR="0" lvl="0" indent="-154940" algn="l" rtl="0">
              <a:lnSpc>
                <a:spcPct val="90000"/>
              </a:lnSpc>
              <a:spcBef>
                <a:spcPts val="0"/>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90000"/>
              </a:lnSpc>
              <a:spcBef>
                <a:spcPts val="592"/>
              </a:spcBef>
              <a:spcAft>
                <a:spcPts val="0"/>
              </a:spcAft>
              <a:buClr>
                <a:schemeClr val="dk1"/>
              </a:buClr>
              <a:buSzPts val="2960"/>
              <a:buFont typeface="Arial"/>
              <a:buChar char="•"/>
            </a:pPr>
            <a:r>
              <a:rPr lang="en-GB" sz="2960" b="0" i="0" u="none" strike="noStrike" cap="none" dirty="0">
                <a:solidFill>
                  <a:schemeClr val="dk1"/>
                </a:solidFill>
                <a:latin typeface="Arial"/>
                <a:ea typeface="Arial"/>
                <a:cs typeface="Arial"/>
                <a:sym typeface="Arial"/>
              </a:rPr>
              <a:t>Has the research been done on (primary)  children?</a:t>
            </a:r>
            <a:endParaRPr dirty="0"/>
          </a:p>
          <a:p>
            <a:pPr marL="342900" marR="0" lvl="0" indent="-342900" algn="l" rtl="0">
              <a:lnSpc>
                <a:spcPct val="90000"/>
              </a:lnSpc>
              <a:spcBef>
                <a:spcPts val="592"/>
              </a:spcBef>
              <a:spcAft>
                <a:spcPts val="0"/>
              </a:spcAft>
              <a:buClr>
                <a:schemeClr val="dk1"/>
              </a:buClr>
              <a:buSzPts val="2960"/>
              <a:buFont typeface="Arial"/>
              <a:buChar char="•"/>
            </a:pPr>
            <a:r>
              <a:rPr lang="en-GB" sz="2960" b="0" i="0" u="none" strike="noStrike" cap="none" dirty="0">
                <a:solidFill>
                  <a:schemeClr val="dk1"/>
                </a:solidFill>
                <a:latin typeface="Arial"/>
                <a:ea typeface="Arial"/>
                <a:cs typeface="Arial"/>
                <a:sym typeface="Arial"/>
              </a:rPr>
              <a:t>Has the research been conducted in schools or in lab?</a:t>
            </a:r>
            <a:endParaRPr sz="2960" b="0" i="0" u="none" strike="noStrike" cap="none" dirty="0">
              <a:solidFill>
                <a:schemeClr val="dk1"/>
              </a:solidFill>
              <a:latin typeface="Arial"/>
              <a:ea typeface="Arial"/>
              <a:cs typeface="Arial"/>
              <a:sym typeface="Arial"/>
            </a:endParaRPr>
          </a:p>
          <a:p>
            <a:pPr marL="342900" marR="0" lvl="0" indent="-342900" algn="l" rtl="0">
              <a:lnSpc>
                <a:spcPct val="90000"/>
              </a:lnSpc>
              <a:spcBef>
                <a:spcPts val="592"/>
              </a:spcBef>
              <a:spcAft>
                <a:spcPts val="0"/>
              </a:spcAft>
              <a:buClr>
                <a:schemeClr val="dk1"/>
              </a:buClr>
              <a:buSzPts val="2960"/>
              <a:buFont typeface="Arial"/>
              <a:buChar char="•"/>
            </a:pPr>
            <a:r>
              <a:rPr lang="en-GB" sz="2960" b="0" i="0" u="none" strike="noStrike" cap="none" dirty="0">
                <a:solidFill>
                  <a:schemeClr val="dk1"/>
                </a:solidFill>
                <a:latin typeface="Arial"/>
                <a:ea typeface="Arial"/>
                <a:cs typeface="Arial"/>
                <a:sym typeface="Arial"/>
              </a:rPr>
              <a:t>What kind of learning  is being valued here?</a:t>
            </a:r>
            <a:endParaRPr dirty="0"/>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GB" sz="4400" b="0" i="0" u="none" strike="noStrike" cap="none">
                <a:solidFill>
                  <a:schemeClr val="dk1"/>
                </a:solidFill>
                <a:latin typeface="Arial"/>
                <a:ea typeface="Arial"/>
                <a:cs typeface="Arial"/>
                <a:sym typeface="Arial"/>
              </a:rPr>
              <a:t>First source</a:t>
            </a:r>
            <a:endParaRPr sz="4400" b="0" i="0" u="none" strike="noStrike" cap="none">
              <a:solidFill>
                <a:schemeClr val="dk1"/>
              </a:solidFill>
              <a:latin typeface="Arial"/>
              <a:ea typeface="Arial"/>
              <a:cs typeface="Arial"/>
              <a:sym typeface="Arial"/>
            </a:endParaRPr>
          </a:p>
        </p:txBody>
      </p:sp>
      <p:sp>
        <p:nvSpPr>
          <p:cNvPr id="103" name="Google Shape;103;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GB" sz="3200" b="0" i="0" u="none" strike="noStrike" cap="none" dirty="0" err="1">
                <a:solidFill>
                  <a:schemeClr val="dk1"/>
                </a:solidFill>
                <a:latin typeface="Arial"/>
                <a:ea typeface="Arial"/>
                <a:cs typeface="Arial"/>
                <a:sym typeface="Arial"/>
              </a:rPr>
              <a:t>Sumeracki</a:t>
            </a:r>
            <a:r>
              <a:rPr lang="en-GB" sz="3200" b="0" i="0" u="none" strike="noStrike" cap="none" dirty="0">
                <a:solidFill>
                  <a:schemeClr val="dk1"/>
                </a:solidFill>
                <a:latin typeface="Arial"/>
                <a:ea typeface="Arial"/>
                <a:cs typeface="Arial"/>
                <a:sym typeface="Arial"/>
              </a:rPr>
              <a:t>, M.A and Weinstein, Y. (2018) Optimising Learning Using Retrieval Practice, </a:t>
            </a:r>
            <a:r>
              <a:rPr lang="en-GB" sz="3200" b="0" i="1" u="none" strike="noStrike" cap="none" dirty="0">
                <a:solidFill>
                  <a:schemeClr val="dk1"/>
                </a:solidFill>
                <a:latin typeface="Arial"/>
                <a:ea typeface="Arial"/>
                <a:cs typeface="Arial"/>
                <a:sym typeface="Arial"/>
              </a:rPr>
              <a:t>Impact</a:t>
            </a:r>
            <a:r>
              <a:rPr lang="en-GB" sz="3200" b="0" i="0" u="none" strike="noStrike" cap="none" dirty="0">
                <a:solidFill>
                  <a:schemeClr val="dk1"/>
                </a:solidFill>
                <a:latin typeface="Arial"/>
                <a:ea typeface="Arial"/>
                <a:cs typeface="Arial"/>
                <a:sym typeface="Arial"/>
              </a:rPr>
              <a:t> </a:t>
            </a:r>
            <a:r>
              <a:rPr lang="en-GB" sz="3200" b="0" i="0" u="none" strike="noStrike" cap="none" dirty="0" smtClean="0">
                <a:solidFill>
                  <a:schemeClr val="dk1"/>
                </a:solidFill>
                <a:latin typeface="Arial"/>
                <a:ea typeface="Arial"/>
                <a:cs typeface="Arial"/>
                <a:sym typeface="Arial"/>
              </a:rPr>
              <a:t>2.</a:t>
            </a:r>
            <a:r>
              <a:rPr lang="en-GB" sz="3200" b="0" i="0" u="none" strike="noStrike" cap="none" dirty="0" smtClean="0">
                <a:solidFill>
                  <a:srgbClr val="FF0000"/>
                </a:solidFill>
                <a:latin typeface="Arial"/>
                <a:ea typeface="Arial"/>
                <a:cs typeface="Arial"/>
                <a:sym typeface="Arial"/>
              </a:rPr>
              <a:t> </a:t>
            </a:r>
            <a:endParaRPr sz="3200" b="0" i="0" u="none" strike="noStrike" cap="none" dirty="0">
              <a:solidFill>
                <a:srgbClr val="FF0000"/>
              </a:solidFill>
              <a:latin typeface="Arial"/>
              <a:ea typeface="Arial"/>
              <a:cs typeface="Arial"/>
              <a:sym typeface="Arial"/>
            </a:endParaRPr>
          </a:p>
          <a:p>
            <a:pPr marL="0" marR="0" lvl="0" indent="0" algn="l" rtl="0">
              <a:spcBef>
                <a:spcPts val="0"/>
              </a:spcBef>
              <a:spcAft>
                <a:spcPts val="0"/>
              </a:spcAft>
              <a:buClr>
                <a:schemeClr val="dk1"/>
              </a:buClr>
              <a:buSzPts val="3200"/>
              <a:buFont typeface="Arial"/>
              <a:buNone/>
            </a:pPr>
            <a:endParaRPr sz="3200" b="0" i="0" u="none" strike="noStrike" cap="none" dirty="0">
              <a:solidFill>
                <a:srgbClr val="FF0000"/>
              </a:solidFill>
              <a:latin typeface="Arial"/>
              <a:ea typeface="Arial"/>
              <a:cs typeface="Arial"/>
              <a:sym typeface="Arial"/>
            </a:endParaRPr>
          </a:p>
          <a:p>
            <a:pPr marL="0" marR="0" lvl="0" indent="0" algn="l" rtl="0">
              <a:spcBef>
                <a:spcPts val="0"/>
              </a:spcBef>
              <a:spcAft>
                <a:spcPts val="0"/>
              </a:spcAft>
              <a:buClr>
                <a:schemeClr val="dk1"/>
              </a:buClr>
              <a:buSzPts val="3200"/>
              <a:buFont typeface="Arial"/>
              <a:buNone/>
            </a:pPr>
            <a:r>
              <a:rPr lang="en-GB" sz="3200" b="0" i="0" u="none" strike="noStrike" cap="none" dirty="0">
                <a:solidFill>
                  <a:schemeClr val="dk1"/>
                </a:solidFill>
                <a:latin typeface="Arial"/>
                <a:ea typeface="Arial"/>
                <a:cs typeface="Arial"/>
                <a:sym typeface="Arial"/>
              </a:rPr>
              <a:t>Open Access link:</a:t>
            </a:r>
            <a:endParaRPr sz="3200" b="0" i="0" u="sng" strike="noStrike" cap="none" dirty="0">
              <a:solidFill>
                <a:schemeClr val="hlink"/>
              </a:solidFill>
              <a:latin typeface="Arial"/>
              <a:ea typeface="Arial"/>
              <a:cs typeface="Arial"/>
              <a:sym typeface="Arial"/>
              <a:hlinkClick r:id="rId3"/>
            </a:endParaRPr>
          </a:p>
          <a:p>
            <a:pPr marL="0" marR="0" lvl="0" indent="0" algn="l" rtl="0">
              <a:spcBef>
                <a:spcPts val="0"/>
              </a:spcBef>
              <a:spcAft>
                <a:spcPts val="0"/>
              </a:spcAft>
              <a:buClr>
                <a:srgbClr val="1155CC"/>
              </a:buClr>
              <a:buSzPts val="3200"/>
              <a:buFont typeface="Arial"/>
              <a:buNone/>
            </a:pPr>
            <a:r>
              <a:rPr lang="en-GB" sz="3200" b="0" i="0" u="sng" strike="noStrike" cap="none" dirty="0">
                <a:solidFill>
                  <a:schemeClr val="hlink"/>
                </a:solidFill>
                <a:latin typeface="Arial"/>
                <a:ea typeface="Arial"/>
                <a:cs typeface="Arial"/>
                <a:sym typeface="Arial"/>
                <a:hlinkClick r:id="rId3"/>
              </a:rPr>
              <a:t>https://impact.chartered.college/article/sumeracki-weinstein-optimising-learning-retrieval-practice/</a:t>
            </a:r>
            <a:endParaRPr sz="3200" b="0" i="0" u="none" strike="noStrike" cap="none" dirty="0">
              <a:solidFill>
                <a:srgbClr val="000000"/>
              </a:solidFill>
              <a:latin typeface="Arial"/>
              <a:ea typeface="Arial"/>
              <a:cs typeface="Arial"/>
              <a:sym typeface="Arial"/>
            </a:endParaRPr>
          </a:p>
          <a:p>
            <a:pPr marL="342900" marR="0" lvl="0" indent="-139700" algn="l" rtl="0">
              <a:spcBef>
                <a:spcPts val="640"/>
              </a:spcBef>
              <a:spcAft>
                <a:spcPts val="0"/>
              </a:spcAft>
              <a:buClr>
                <a:schemeClr val="dk1"/>
              </a:buClr>
              <a:buSzPts val="3200"/>
              <a:buFont typeface="Arial"/>
              <a:buNone/>
            </a:pP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Arial"/>
              <a:buNone/>
            </a:pPr>
            <a:r>
              <a:rPr lang="en-GB"/>
              <a:t>Second source</a:t>
            </a:r>
            <a:endParaRPr/>
          </a:p>
          <a:p>
            <a:pPr marL="0" lvl="0" indent="0" algn="ctr" rtl="0">
              <a:spcBef>
                <a:spcPts val="0"/>
              </a:spcBef>
              <a:spcAft>
                <a:spcPts val="0"/>
              </a:spcAft>
              <a:buNone/>
            </a:pPr>
            <a:endParaRPr/>
          </a:p>
        </p:txBody>
      </p:sp>
      <p:sp>
        <p:nvSpPr>
          <p:cNvPr id="109" name="Google Shape;109;p1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GB"/>
              <a:t>Willingham, D. (2008)Ask the Cognitive Scientist: What will Improve a Student’s Memory? American Educator  </a:t>
            </a:r>
            <a:r>
              <a:rPr lang="en-GB" u="sng">
                <a:solidFill>
                  <a:schemeClr val="hlink"/>
                </a:solidFill>
                <a:hlinkClick r:id="rId3"/>
              </a:rPr>
              <a:t>https://www.aft.org/sites/default/files/periodicals/willingham_0.pdf</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GB"/>
              <a:t>Third</a:t>
            </a:r>
            <a:r>
              <a:rPr lang="en-GB" sz="4400" b="0" i="0" u="none" strike="noStrike" cap="none">
                <a:solidFill>
                  <a:schemeClr val="dk1"/>
                </a:solidFill>
                <a:latin typeface="Arial"/>
                <a:ea typeface="Arial"/>
                <a:cs typeface="Arial"/>
                <a:sym typeface="Arial"/>
              </a:rPr>
              <a:t> source</a:t>
            </a:r>
            <a:endParaRPr sz="4400" b="0" i="0" u="none" strike="noStrike" cap="none">
              <a:solidFill>
                <a:schemeClr val="dk1"/>
              </a:solidFill>
              <a:latin typeface="Arial"/>
              <a:ea typeface="Arial"/>
              <a:cs typeface="Arial"/>
              <a:sym typeface="Arial"/>
            </a:endParaRPr>
          </a:p>
        </p:txBody>
      </p:sp>
      <p:sp>
        <p:nvSpPr>
          <p:cNvPr id="115" name="Google Shape;115;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rgbClr val="444444"/>
              </a:buClr>
              <a:buSzPts val="2960"/>
              <a:buFont typeface="Arial"/>
              <a:buNone/>
            </a:pPr>
            <a:r>
              <a:rPr lang="en-GB" sz="2960" b="0" i="0" u="none" strike="noStrike" cap="none">
                <a:solidFill>
                  <a:srgbClr val="444444"/>
                </a:solidFill>
                <a:latin typeface="Arial"/>
                <a:ea typeface="Arial"/>
                <a:cs typeface="Arial"/>
                <a:sym typeface="Arial"/>
              </a:rPr>
              <a:t>Ritchie SJ, Della Sala S, McIntosh RD (2013) Retrieval practice, with or without mind mapping, boosts fact learning in primary school children.</a:t>
            </a:r>
            <a:r>
              <a:rPr lang="en-GB" sz="2960" b="0" i="1" u="none" strike="noStrike" cap="none">
                <a:solidFill>
                  <a:srgbClr val="444444"/>
                </a:solidFill>
                <a:latin typeface="Arial"/>
                <a:ea typeface="Arial"/>
                <a:cs typeface="Arial"/>
                <a:sym typeface="Arial"/>
              </a:rPr>
              <a:t> PLoS ONE 8(11): </a:t>
            </a:r>
            <a:r>
              <a:rPr lang="en-GB" sz="2960" b="0" i="0" u="none" strike="noStrike" cap="none">
                <a:solidFill>
                  <a:srgbClr val="444444"/>
                </a:solidFill>
                <a:latin typeface="Arial"/>
                <a:ea typeface="Arial"/>
                <a:cs typeface="Arial"/>
                <a:sym typeface="Arial"/>
              </a:rPr>
              <a:t>e78976.</a:t>
            </a: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2292"/>
              </a:spcBef>
              <a:spcAft>
                <a:spcPts val="0"/>
              </a:spcAft>
              <a:buClr>
                <a:schemeClr val="dk1"/>
              </a:buClr>
              <a:buSzPts val="2960"/>
              <a:buFont typeface="Arial"/>
              <a:buChar char="•"/>
            </a:pPr>
            <a:r>
              <a:rPr lang="en-GB" sz="2960" b="0" i="0" u="none" strike="noStrike" cap="none">
                <a:solidFill>
                  <a:schemeClr val="dk1"/>
                </a:solidFill>
                <a:latin typeface="Arial"/>
                <a:ea typeface="Arial"/>
                <a:cs typeface="Arial"/>
                <a:sym typeface="Arial"/>
              </a:rPr>
              <a:t>Open access link:</a:t>
            </a:r>
            <a:endParaRPr/>
          </a:p>
          <a:p>
            <a:pPr marL="0" marR="0" lvl="0" indent="0" algn="l" rtl="0">
              <a:lnSpc>
                <a:spcPct val="80000"/>
              </a:lnSpc>
              <a:spcBef>
                <a:spcPts val="592"/>
              </a:spcBef>
              <a:spcAft>
                <a:spcPts val="0"/>
              </a:spcAft>
              <a:buClr>
                <a:schemeClr val="dk1"/>
              </a:buClr>
              <a:buSzPts val="2960"/>
              <a:buFont typeface="Arial"/>
              <a:buNone/>
            </a:pPr>
            <a:r>
              <a:rPr lang="en-GB" sz="2960" b="0" i="0" u="sng" strike="noStrike" cap="none">
                <a:solidFill>
                  <a:schemeClr val="hlink"/>
                </a:solidFill>
                <a:latin typeface="Arial"/>
                <a:ea typeface="Arial"/>
                <a:cs typeface="Arial"/>
                <a:sym typeface="Arial"/>
                <a:hlinkClick r:id="rId3"/>
              </a:rPr>
              <a:t>https://www.research.ed.ac.uk/portal/files/14216085/retreival_practice_with_our_without_mind_mapping_boosts_fact_learning_in_</a:t>
            </a:r>
            <a:endParaRPr sz="2960" b="0" i="0" u="none" strike="noStrike" cap="none">
              <a:solidFill>
                <a:schemeClr val="dk1"/>
              </a:solidFill>
              <a:latin typeface="Arial"/>
              <a:ea typeface="Arial"/>
              <a:cs typeface="Arial"/>
              <a:sym typeface="Arial"/>
            </a:endParaRPr>
          </a:p>
          <a:p>
            <a:pPr marL="0" marR="0" lvl="0" indent="0" algn="l" rtl="0">
              <a:lnSpc>
                <a:spcPct val="80000"/>
              </a:lnSpc>
              <a:spcBef>
                <a:spcPts val="592"/>
              </a:spcBef>
              <a:spcAft>
                <a:spcPts val="0"/>
              </a:spcAft>
              <a:buClr>
                <a:schemeClr val="dk1"/>
              </a:buClr>
              <a:buSzPts val="2960"/>
              <a:buFont typeface="Arial"/>
              <a:buNone/>
            </a:pPr>
            <a:r>
              <a:rPr lang="en-GB" sz="2960" b="0" i="0" u="none" strike="noStrike" cap="none">
                <a:solidFill>
                  <a:schemeClr val="dk1"/>
                </a:solidFill>
                <a:latin typeface="Arial"/>
                <a:ea typeface="Arial"/>
                <a:cs typeface="Arial"/>
                <a:sym typeface="Arial"/>
              </a:rPr>
              <a:t/>
            </a:r>
            <a:br>
              <a:rPr lang="en-GB" sz="2960" b="0" i="0" u="none" strike="noStrike" cap="none">
                <a:solidFill>
                  <a:schemeClr val="dk1"/>
                </a:solidFill>
                <a:latin typeface="Arial"/>
                <a:ea typeface="Arial"/>
                <a:cs typeface="Arial"/>
                <a:sym typeface="Arial"/>
              </a:rPr>
            </a:br>
            <a:endParaRPr sz="296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95536" y="188640"/>
            <a:ext cx="8229600" cy="136815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GB" sz="4400" b="0" i="0" u="none" strike="noStrike" cap="none">
                <a:solidFill>
                  <a:schemeClr val="dk1"/>
                </a:solidFill>
                <a:latin typeface="Arial"/>
                <a:ea typeface="Arial"/>
                <a:cs typeface="Arial"/>
                <a:sym typeface="Arial"/>
              </a:rPr>
              <a:t>Implications for Practice</a:t>
            </a:r>
            <a:endParaRPr sz="4400" b="0" i="0" u="none" strike="noStrike" cap="none">
              <a:solidFill>
                <a:schemeClr val="dk1"/>
              </a:solidFill>
              <a:latin typeface="Arial"/>
              <a:ea typeface="Arial"/>
              <a:cs typeface="Arial"/>
              <a:sym typeface="Arial"/>
            </a:endParaRPr>
          </a:p>
        </p:txBody>
      </p:sp>
      <p:sp>
        <p:nvSpPr>
          <p:cNvPr id="121" name="Google Shape;121;p19"/>
          <p:cNvSpPr txBox="1">
            <a:spLocks noGrp="1"/>
          </p:cNvSpPr>
          <p:nvPr>
            <p:ph type="body" idx="1"/>
          </p:nvPr>
        </p:nvSpPr>
        <p:spPr>
          <a:xfrm>
            <a:off x="611560" y="1772816"/>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GB" sz="3200" b="0" i="0" u="none" strike="noStrike" cap="none" dirty="0">
                <a:solidFill>
                  <a:schemeClr val="dk1"/>
                </a:solidFill>
                <a:latin typeface="Arial"/>
                <a:ea typeface="Arial"/>
                <a:cs typeface="Arial"/>
                <a:sym typeface="Arial"/>
              </a:rPr>
              <a:t>Would you apply these ideas in your teaching</a:t>
            </a:r>
            <a:r>
              <a:rPr lang="en-GB" sz="3200" b="0" i="0" u="none" strike="noStrike" cap="none" dirty="0" smtClean="0">
                <a:solidFill>
                  <a:schemeClr val="dk1"/>
                </a:solidFill>
                <a:latin typeface="Arial"/>
                <a:ea typeface="Arial"/>
                <a:cs typeface="Arial"/>
                <a:sym typeface="Arial"/>
              </a:rPr>
              <a:t>?</a:t>
            </a:r>
            <a:endParaRPr dirty="0"/>
          </a:p>
          <a:p>
            <a:pPr marL="342900" marR="0" lvl="0" indent="-342900" algn="l" rtl="0">
              <a:spcBef>
                <a:spcPts val="640"/>
              </a:spcBef>
              <a:spcAft>
                <a:spcPts val="0"/>
              </a:spcAft>
              <a:buClr>
                <a:schemeClr val="dk1"/>
              </a:buClr>
              <a:buSzPts val="3200"/>
              <a:buFont typeface="Arial"/>
              <a:buChar char="•"/>
            </a:pPr>
            <a:r>
              <a:rPr lang="en-GB" sz="3200" b="0" i="0" u="none" strike="noStrike" cap="none" dirty="0">
                <a:solidFill>
                  <a:schemeClr val="dk1"/>
                </a:solidFill>
                <a:latin typeface="Arial"/>
                <a:ea typeface="Arial"/>
                <a:cs typeface="Arial"/>
                <a:sym typeface="Arial"/>
              </a:rPr>
              <a:t>If so, how</a:t>
            </a:r>
            <a:r>
              <a:rPr lang="en-GB" sz="3200" b="0" i="0" u="none" strike="noStrike" cap="none" dirty="0" smtClean="0">
                <a:solidFill>
                  <a:schemeClr val="dk1"/>
                </a:solidFill>
                <a:latin typeface="Arial"/>
                <a:ea typeface="Arial"/>
                <a:cs typeface="Arial"/>
                <a:sym typeface="Arial"/>
              </a:rPr>
              <a:t>?</a:t>
            </a:r>
          </a:p>
          <a:p>
            <a:pPr marL="342900" marR="0" lvl="0" indent="-342900" algn="l" rtl="0">
              <a:spcBef>
                <a:spcPts val="640"/>
              </a:spcBef>
              <a:spcAft>
                <a:spcPts val="0"/>
              </a:spcAft>
              <a:buClr>
                <a:schemeClr val="dk1"/>
              </a:buClr>
              <a:buSzPts val="3200"/>
              <a:buFont typeface="Arial"/>
              <a:buChar char="•"/>
            </a:pPr>
            <a:endParaRPr lang="en-GB" dirty="0"/>
          </a:p>
          <a:p>
            <a:pPr marL="0" lvl="0" indent="0">
              <a:buNone/>
            </a:pPr>
            <a:r>
              <a:rPr lang="en-GB" sz="3200" b="0" i="0" u="none" strike="noStrike" cap="none" dirty="0">
                <a:solidFill>
                  <a:schemeClr val="dk1"/>
                </a:solidFill>
                <a:latin typeface="Arial"/>
                <a:ea typeface="Arial"/>
                <a:cs typeface="Arial"/>
                <a:sym typeface="Arial"/>
              </a:rPr>
              <a:t/>
            </a:r>
            <a:br>
              <a:rPr lang="en-GB" sz="3200" b="0" i="0" u="none" strike="noStrike" cap="none" dirty="0">
                <a:solidFill>
                  <a:schemeClr val="dk1"/>
                </a:solidFill>
                <a:latin typeface="Arial"/>
                <a:ea typeface="Arial"/>
                <a:cs typeface="Arial"/>
                <a:sym typeface="Arial"/>
              </a:rPr>
            </a:br>
            <a:r>
              <a:rPr lang="en-GB" dirty="0"/>
              <a:t>How does this fit in with </a:t>
            </a:r>
            <a:r>
              <a:rPr lang="en-GB" dirty="0" smtClean="0"/>
              <a:t>other educational views </a:t>
            </a:r>
            <a:r>
              <a:rPr lang="en-GB" dirty="0"/>
              <a:t>of </a:t>
            </a:r>
            <a:r>
              <a:rPr lang="en-GB" dirty="0" smtClean="0"/>
              <a:t>the nature of knowledge </a:t>
            </a:r>
            <a:r>
              <a:rPr lang="en-GB" dirty="0"/>
              <a:t>and of  learning?</a:t>
            </a:r>
          </a:p>
          <a:p>
            <a:pPr marL="0" marR="0" lvl="0" indent="0" algn="l" rtl="0">
              <a:spcBef>
                <a:spcPts val="640"/>
              </a:spcBef>
              <a:spcAft>
                <a:spcPts val="0"/>
              </a:spcAft>
              <a:buClr>
                <a:schemeClr val="dk1"/>
              </a:buClr>
              <a:buSzPts val="3200"/>
              <a:buNone/>
            </a:pP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GB" sz="4400" b="0" i="0" u="none" strike="noStrike" cap="none">
                <a:solidFill>
                  <a:schemeClr val="dk1"/>
                </a:solidFill>
                <a:latin typeface="Arial"/>
                <a:ea typeface="Arial"/>
                <a:cs typeface="Arial"/>
                <a:sym typeface="Arial"/>
              </a:rPr>
              <a:t>Further links</a:t>
            </a:r>
            <a:endParaRPr sz="4400" b="0" i="0" u="none" strike="noStrike" cap="none">
              <a:solidFill>
                <a:schemeClr val="dk1"/>
              </a:solidFill>
              <a:latin typeface="Arial"/>
              <a:ea typeface="Arial"/>
              <a:cs typeface="Arial"/>
              <a:sym typeface="Arial"/>
            </a:endParaRPr>
          </a:p>
        </p:txBody>
      </p:sp>
      <p:sp>
        <p:nvSpPr>
          <p:cNvPr id="127" name="Google Shape;127;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1155CC"/>
              </a:buClr>
              <a:buSzPts val="2960"/>
              <a:buFont typeface="Arial"/>
              <a:buChar char="•"/>
            </a:pPr>
            <a:r>
              <a:rPr lang="en-GB" sz="2960" b="0" i="0" u="sng" strike="noStrike" cap="none" dirty="0">
                <a:solidFill>
                  <a:schemeClr val="hlink"/>
                </a:solidFill>
                <a:latin typeface="Arial"/>
                <a:ea typeface="Arial"/>
                <a:cs typeface="Arial"/>
                <a:sym typeface="Arial"/>
                <a:hlinkClick r:id="rId3"/>
              </a:rPr>
              <a:t>http://www.learningscientists.org/blog/2016/6/23-1</a:t>
            </a:r>
            <a:endParaRPr sz="2960" b="0" i="0" u="sng" strike="noStrike" cap="none" dirty="0">
              <a:solidFill>
                <a:srgbClr val="1155CC"/>
              </a:solidFill>
              <a:latin typeface="Arial"/>
              <a:ea typeface="Arial"/>
              <a:cs typeface="Arial"/>
              <a:sym typeface="Arial"/>
            </a:endParaRPr>
          </a:p>
          <a:p>
            <a:pPr marL="342900" marR="0" lvl="0" indent="-342900" algn="l" rtl="0">
              <a:lnSpc>
                <a:spcPct val="90000"/>
              </a:lnSpc>
              <a:spcBef>
                <a:spcPts val="592"/>
              </a:spcBef>
              <a:spcAft>
                <a:spcPts val="0"/>
              </a:spcAft>
              <a:buClr>
                <a:schemeClr val="dk1"/>
              </a:buClr>
              <a:buSzPts val="2960"/>
              <a:buFont typeface="Arial"/>
              <a:buChar char="•"/>
            </a:pPr>
            <a:r>
              <a:rPr lang="en-GB" sz="2960" b="0" i="0" u="sng" strike="noStrike" cap="none" dirty="0">
                <a:solidFill>
                  <a:schemeClr val="hlink"/>
                </a:solidFill>
                <a:latin typeface="Arial"/>
                <a:ea typeface="Arial"/>
                <a:cs typeface="Arial"/>
                <a:sym typeface="Arial"/>
                <a:hlinkClick r:id="rId4"/>
              </a:rPr>
              <a:t>https://www.ncbi.nlm.nih.gov/pubmed/26173288</a:t>
            </a:r>
            <a:endParaRPr sz="2960" b="0" i="0" u="none" strike="noStrike" cap="none" dirty="0">
              <a:solidFill>
                <a:schemeClr val="dk1"/>
              </a:solidFill>
              <a:latin typeface="Arial"/>
              <a:ea typeface="Arial"/>
              <a:cs typeface="Arial"/>
              <a:sym typeface="Arial"/>
            </a:endParaRPr>
          </a:p>
          <a:p>
            <a:pPr marL="342900" marR="0" lvl="0" indent="-342900" algn="l" rtl="0">
              <a:lnSpc>
                <a:spcPct val="90000"/>
              </a:lnSpc>
              <a:spcBef>
                <a:spcPts val="592"/>
              </a:spcBef>
              <a:spcAft>
                <a:spcPts val="0"/>
              </a:spcAft>
              <a:buClr>
                <a:schemeClr val="dk1"/>
              </a:buClr>
              <a:buSzPts val="2960"/>
              <a:buFont typeface="Arial"/>
              <a:buChar char="•"/>
            </a:pPr>
            <a:r>
              <a:rPr lang="en-GB" sz="2960" b="0" i="0" u="none" strike="noStrike" cap="none" dirty="0">
                <a:solidFill>
                  <a:schemeClr val="dk1"/>
                </a:solidFill>
                <a:latin typeface="Arial"/>
                <a:ea typeface="Arial"/>
                <a:cs typeface="Arial"/>
                <a:sym typeface="Arial"/>
              </a:rPr>
              <a:t>This blog post includes a great example of a how a child builds their knowledge of dinosaurs</a:t>
            </a:r>
            <a:r>
              <a:rPr lang="en-GB" sz="2960" dirty="0"/>
              <a:t>;</a:t>
            </a:r>
            <a:r>
              <a:rPr lang="en-GB" sz="2960" b="0" i="0" u="none" strike="noStrike" cap="none" dirty="0">
                <a:solidFill>
                  <a:schemeClr val="dk1"/>
                </a:solidFill>
                <a:latin typeface="Arial"/>
                <a:ea typeface="Arial"/>
                <a:cs typeface="Arial"/>
                <a:sym typeface="Arial"/>
              </a:rPr>
              <a:t> </a:t>
            </a:r>
            <a:r>
              <a:rPr lang="en-GB" sz="2960" b="0" i="0" u="sng" strike="noStrike" cap="none" dirty="0">
                <a:solidFill>
                  <a:schemeClr val="hlink"/>
                </a:solidFill>
                <a:latin typeface="Arial"/>
                <a:ea typeface="Arial"/>
                <a:cs typeface="Arial"/>
                <a:sym typeface="Arial"/>
                <a:hlinkClick r:id="rId5"/>
              </a:rPr>
              <a:t>http://www.learningscientists.org/blog/2018/6/7-1</a:t>
            </a:r>
            <a:r>
              <a:rPr lang="en-GB" sz="2960" dirty="0"/>
              <a:t>.</a:t>
            </a:r>
            <a:endParaRPr sz="2960" b="0" i="0" u="none" strike="noStrike" cap="none" dirty="0">
              <a:solidFill>
                <a:schemeClr val="dk1"/>
              </a:solidFill>
              <a:latin typeface="Arial"/>
              <a:ea typeface="Arial"/>
              <a:cs typeface="Arial"/>
              <a:sym typeface="Arial"/>
            </a:endParaRPr>
          </a:p>
          <a:p>
            <a:pPr marL="0" marR="0" lvl="0" indent="0" algn="l" rtl="0">
              <a:lnSpc>
                <a:spcPct val="90000"/>
              </a:lnSpc>
              <a:spcBef>
                <a:spcPts val="592"/>
              </a:spcBef>
              <a:spcAft>
                <a:spcPts val="0"/>
              </a:spcAft>
              <a:buClr>
                <a:schemeClr val="dk1"/>
              </a:buClr>
              <a:buSzPts val="2960"/>
              <a:buNone/>
            </a:pPr>
            <a:r>
              <a:rPr lang="en-GB" sz="2960" b="0" i="0" u="none" strike="noStrike" cap="none" dirty="0">
                <a:solidFill>
                  <a:schemeClr val="dk1"/>
                </a:solidFill>
                <a:latin typeface="Arial"/>
                <a:ea typeface="Arial"/>
                <a:cs typeface="Arial"/>
                <a:sym typeface="Arial"/>
              </a:rPr>
              <a:t> </a:t>
            </a:r>
            <a:endParaRPr dirty="0"/>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Blank">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389</Words>
  <Application>Microsoft Office PowerPoint</Application>
  <PresentationFormat>On-screen Show (4:3)</PresentationFormat>
  <Paragraphs>39</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Blank</vt:lpstr>
      <vt:lpstr>Retrieval Practice </vt:lpstr>
      <vt:lpstr>Retrieval Practice – a summary </vt:lpstr>
      <vt:lpstr>Critical questions  </vt:lpstr>
      <vt:lpstr>First source</vt:lpstr>
      <vt:lpstr>Second source </vt:lpstr>
      <vt:lpstr>Third source</vt:lpstr>
      <vt:lpstr>Implications for Practice</vt:lpstr>
      <vt:lpstr>Further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Retrieval Practice </dc:title>
  <cp:lastModifiedBy>Kendra McMahon</cp:lastModifiedBy>
  <cp:revision>3</cp:revision>
  <dcterms:modified xsi:type="dcterms:W3CDTF">2019-03-30T09:23:06Z</dcterms:modified>
</cp:coreProperties>
</file>