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  <p:sldMasterId id="2147483663" r:id="rId2"/>
  </p:sldMasterIdLst>
  <p:notesMasterIdLst>
    <p:notesMasterId r:id="rId15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Ask: How 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did you get on with this?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Did familiar words in the earlier section help you make sense of what you didn’t know?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Experts (and you are expert readers) often underestimate how much harder it is for beginners. Experts are unconsciously drawing on their considerable knowledge. 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Image: &lt;a </a:t>
            </a:r>
            <a:r>
              <a:rPr lang="en-GB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href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="https://www.freepik.com/free-photos-vectors/party"&gt;Party vector created by </a:t>
            </a:r>
            <a:r>
              <a:rPr lang="en-GB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macrovector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www.freepik.com&lt;/a&gt;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People 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complex and the particular needs of an individual need to be identified.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you think how a difficulty with one of these might affect another?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Teachers are not qualified  to make complex diagnoses. There is overlap between what is seen in the classroom for a child with dyslexia and </a:t>
            </a:r>
            <a:r>
              <a:rPr lang="en-GB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Meares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Irlen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Syndrome.</a:t>
            </a:r>
            <a:endParaRPr dirty="0"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Teachers need to call on the expertise of others such as educational psychologists.</a:t>
            </a:r>
            <a:endParaRPr dirty="0"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 also need to realise that no ‘diagnosis’ comes with a recipe for fixing a condition. Teacher need to respond creatively to meet the complex needs of the child in the context of the school.</a:t>
            </a:r>
            <a:endParaRPr dirty="0"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is lot that teachers can do to make a big difference.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from: </a:t>
            </a:r>
            <a:r>
              <a:rPr lang="en-GB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http://clipart-library.com/special-cliparts.html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https://commons.wikimedia.org/wiki/File:Crowd_control_barriers_on_the_beach_-_37th_G8_summit_in_Deauville_027.jpg 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copyright free https://pxhere.com/en/photo/736153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200"/>
              <a:buFont typeface="Calibri"/>
              <a:buNone/>
            </a:pPr>
            <a:r>
              <a:rPr lang="en-GB" sz="1200" b="0" i="0" u="none" strike="noStrike" cap="none" dirty="0">
                <a:solidFill>
                  <a:srgbClr val="54545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Ask the trainees what they think about the teacher language used here.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200"/>
              <a:buFont typeface="Calibri"/>
              <a:buNone/>
            </a:pPr>
            <a:r>
              <a:rPr lang="en-GB" sz="1200" b="0" i="0" u="none" strike="noStrike" cap="none" dirty="0">
                <a:solidFill>
                  <a:srgbClr val="54545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How could it be said more clearly?</a:t>
            </a:r>
            <a:endParaRPr sz="1200" b="0" i="0" u="none" strike="noStrike" cap="none" dirty="0">
              <a:solidFill>
                <a:srgbClr val="545454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trainees</a:t>
            </a:r>
            <a:r>
              <a:rPr lang="en-GB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read this. And then ask them to give reasons why it was difficult.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xfrm>
            <a:off x="8556791" y="63331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ctrTitle"/>
          </p:nvPr>
        </p:nvSpPr>
        <p:spPr>
          <a:xfrm>
            <a:off x="685800" y="2130427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dt" idx="10"/>
          </p:nvPr>
        </p:nvSpPr>
        <p:spPr>
          <a:xfrm>
            <a:off x="457200" y="6356349"/>
            <a:ext cx="2133600" cy="3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ftr" idx="11"/>
          </p:nvPr>
        </p:nvSpPr>
        <p:spPr>
          <a:xfrm>
            <a:off x="3124200" y="6356349"/>
            <a:ext cx="2895600" cy="3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sldNum" idx="12"/>
          </p:nvPr>
        </p:nvSpPr>
        <p:spPr>
          <a:xfrm>
            <a:off x="6553200" y="6356349"/>
            <a:ext cx="2133600" cy="3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3" descr="Institute-for-Ed-powerpoint-logo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5719233"/>
            <a:ext cx="1935300" cy="8128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>
            <a:off x="7540625" y="6172200"/>
            <a:ext cx="11463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@bathspa_ife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275167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457200" y="6356349"/>
            <a:ext cx="2133600" cy="3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3124200" y="6356349"/>
            <a:ext cx="2895600" cy="3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6553200" y="6356349"/>
            <a:ext cx="2133600" cy="3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</p:sldLayoutIdLst>
  <p:transition spd="slow">
    <p:push dir="r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guillaumepaumier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type="ctrTitle"/>
          </p:nvPr>
        </p:nvSpPr>
        <p:spPr>
          <a:xfrm>
            <a:off x="611560" y="3356992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following slides were originally used within a longer session on SEND and Inclusion.</a:t>
            </a:r>
            <a:b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show how useful concepts from cognitive psychology can (and should) be embedded within a wider view of inclusion and a focus on responding to the whole child as a unique person. The session was developed by Emma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Arblaster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(SEND PGCE tutor)  in discussion with Alison Lee (clinical </a:t>
            </a:r>
            <a:r>
              <a:rPr lang="en-GB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social neuropsychologist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). They found they shared a common view:  Every brain is different. 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8"/>
          <p:cNvSpPr txBox="1"/>
          <p:nvPr/>
        </p:nvSpPr>
        <p:spPr>
          <a:xfrm>
            <a:off x="1043608" y="188640"/>
            <a:ext cx="7624936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SEND, working memory, receptive language, text processing for Inclusion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073" y="6056830"/>
            <a:ext cx="1436471" cy="5041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7"/>
          <p:cNvSpPr txBox="1">
            <a:spLocks noGrp="1"/>
          </p:cNvSpPr>
          <p:nvPr>
            <p:ph type="title"/>
          </p:nvPr>
        </p:nvSpPr>
        <p:spPr>
          <a:xfrm>
            <a:off x="246700" y="1063225"/>
            <a:ext cx="8440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Give children time to understand text and to process it. Present it clearly.</a:t>
            </a: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7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032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Puzzing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l’idée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que les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différences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neurologiques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comme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l’autisme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et de TDAH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sont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résultat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la variation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normale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naturelle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dans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génome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humain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... science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suggère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des conditions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comme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l’autisme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ont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une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écurie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peut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mesurer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prévalence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dans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société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humaine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déjà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nous. neurodiversity on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ajatus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että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neurologinen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eroja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kuten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autismi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ADHD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johtuu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ihmisen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genomin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normaali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luonnonmukainen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vaihtelua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...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tiede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osoittaa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kuten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autismi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on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vakaa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esiintyvyyttä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ihmisyhteisön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jo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vuonna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voimme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mitata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8" descr="File:Thinking (2808468566).jpg - Wikimedia Comm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8"/>
          <p:cNvSpPr txBox="1">
            <a:spLocks noGrp="1"/>
          </p:cNvSpPr>
          <p:nvPr>
            <p:ph type="title"/>
          </p:nvPr>
        </p:nvSpPr>
        <p:spPr>
          <a:xfrm>
            <a:off x="457200" y="106322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Give thinking time</a:t>
            </a: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28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 descr="We cannot proceed. - Shroomery Message Boar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20" y="3246120"/>
            <a:ext cx="365760" cy="3657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9"/>
          <p:cNvSpPr txBox="1">
            <a:spLocks noGrp="1"/>
          </p:cNvSpPr>
          <p:nvPr>
            <p:ph type="title"/>
          </p:nvPr>
        </p:nvSpPr>
        <p:spPr>
          <a:xfrm>
            <a:off x="457200" y="106322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Top 5 tips for inclusion</a:t>
            </a: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9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</a:pPr>
            <a:r>
              <a:rPr lang="en-GB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Always show unconditional, positive regard.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GB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Limit demands on working memory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GB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 receptive language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GB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Give time to process well presented text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GB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Give thinking time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>
            <a:spLocks noGrp="1"/>
          </p:cNvSpPr>
          <p:nvPr>
            <p:ph type="title"/>
          </p:nvPr>
        </p:nvSpPr>
        <p:spPr>
          <a:xfrm>
            <a:off x="550200" y="44238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4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focus on Inclusion?</a:t>
            </a:r>
            <a:endParaRPr sz="4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9"/>
          <p:cNvSpPr txBox="1">
            <a:spLocks noGrp="1"/>
          </p:cNvSpPr>
          <p:nvPr>
            <p:ph type="body" idx="1"/>
          </p:nvPr>
        </p:nvSpPr>
        <p:spPr>
          <a:xfrm>
            <a:off x="58575" y="1152403"/>
            <a:ext cx="89583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Because each of the </a:t>
            </a:r>
            <a:r>
              <a:rPr lang="en-GB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“learning disabilities” 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causes a cocktail of challenges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Phonological skills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Language Processing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Memory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Sequencing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Motor Skills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5970375" y="2795550"/>
            <a:ext cx="3046500" cy="25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-GB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Organisation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-GB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Literacy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-GB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Numeracy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-GB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Self-esteem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-GB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Behaviour 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74166" y="2251613"/>
            <a:ext cx="2596210" cy="41768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>
            <a:spLocks noGrp="1"/>
          </p:cNvSpPr>
          <p:nvPr>
            <p:ph type="title"/>
          </p:nvPr>
        </p:nvSpPr>
        <p:spPr>
          <a:xfrm>
            <a:off x="425825" y="1058853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3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hard to diagnose</a:t>
            </a:r>
            <a:endParaRPr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0"/>
          <p:cNvSpPr txBox="1">
            <a:spLocks noGrp="1"/>
          </p:cNvSpPr>
          <p:nvPr>
            <p:ph type="body" idx="1"/>
          </p:nvPr>
        </p:nvSpPr>
        <p:spPr>
          <a:xfrm>
            <a:off x="320700" y="1806350"/>
            <a:ext cx="4095000" cy="3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Symptoms of </a:t>
            </a:r>
            <a:r>
              <a:rPr lang="en-GB" sz="22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Irlen</a:t>
            </a:r>
            <a:r>
              <a:rPr lang="en-GB" sz="2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Syndrome</a:t>
            </a: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❖"/>
            </a:pPr>
            <a:r>
              <a:rPr lang="en-GB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Light Sensitivity</a:t>
            </a: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❖"/>
            </a:pPr>
            <a:r>
              <a:rPr lang="en-GB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Reading Problems</a:t>
            </a: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❖"/>
            </a:pPr>
            <a:r>
              <a:rPr lang="en-GB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Discomfort</a:t>
            </a: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❖"/>
            </a:pPr>
            <a:r>
              <a:rPr lang="en-GB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Attention and Concentration Problems </a:t>
            </a: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❖"/>
            </a:pPr>
            <a:r>
              <a:rPr lang="en-GB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Writing Problems</a:t>
            </a: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❖"/>
            </a:pPr>
            <a:r>
              <a:rPr lang="en-GB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Characteristics</a:t>
            </a: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❖"/>
            </a:pPr>
            <a:r>
              <a:rPr lang="en-GB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Depth Perception</a:t>
            </a: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❖"/>
            </a:pPr>
            <a:r>
              <a:rPr lang="en-GB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Distortions</a:t>
            </a: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0"/>
          <p:cNvSpPr txBox="1">
            <a:spLocks noGrp="1"/>
          </p:cNvSpPr>
          <p:nvPr>
            <p:ph type="body" idx="1"/>
          </p:nvPr>
        </p:nvSpPr>
        <p:spPr>
          <a:xfrm>
            <a:off x="4660150" y="1806350"/>
            <a:ext cx="4380900" cy="3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Symptoms of Dyslexia 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❖"/>
            </a:pPr>
            <a:r>
              <a:rPr lang="en-GB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Poor spelling 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❖"/>
            </a:pPr>
            <a:r>
              <a:rPr lang="en-GB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Reading slowly or making errors when reading aloud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❖"/>
            </a:pPr>
            <a:r>
              <a:rPr lang="en-GB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Visual disturbances when reading 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❖"/>
            </a:pPr>
            <a:r>
              <a:rPr lang="en-GB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Difficulty writing 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❖"/>
            </a:pPr>
            <a:r>
              <a:rPr lang="en-GB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Difficulty carrying out a sequence of directions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❖"/>
            </a:pPr>
            <a:r>
              <a:rPr lang="en-GB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struggling to learn sequences, 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-180109" y="9667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marR="0" lvl="0" indent="-1397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3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Therefore, is </a:t>
            </a:r>
            <a:r>
              <a:rPr lang="en-GB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learning accessible to all?</a:t>
            </a:r>
            <a:endParaRPr sz="4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1"/>
          </p:nvPr>
        </p:nvSpPr>
        <p:spPr>
          <a:xfrm>
            <a:off x="161199" y="4042748"/>
            <a:ext cx="8761127" cy="1318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032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it was, what would we see? </a:t>
            </a:r>
            <a:r>
              <a:rPr lang="en-GB" sz="3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Put </a:t>
            </a:r>
            <a:r>
              <a:rPr lang="en-GB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another way, if learning </a:t>
            </a:r>
            <a:r>
              <a:rPr lang="en-GB" sz="3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was accessible</a:t>
            </a:r>
            <a:r>
              <a:rPr lang="en-GB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what </a:t>
            </a:r>
            <a:r>
              <a:rPr lang="en-GB" sz="3200" b="0" i="0" u="none" strike="noStrike" cap="none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wouldn’t </a:t>
            </a:r>
            <a:r>
              <a:rPr lang="en-GB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see?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 descr="AISI DC Above and Beyond: Inclusive Education- Hope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1" y="1065068"/>
            <a:ext cx="7994073" cy="28666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2" descr="File:Crowd control barriers on the beach - 37th G8 summit in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20689"/>
            <a:ext cx="9144000" cy="538006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2"/>
          <p:cNvSpPr txBox="1">
            <a:spLocks noGrp="1"/>
          </p:cNvSpPr>
          <p:nvPr>
            <p:ph type="title"/>
          </p:nvPr>
        </p:nvSpPr>
        <p:spPr>
          <a:xfrm>
            <a:off x="457200" y="52810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4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Barriers to Inclusion</a:t>
            </a:r>
            <a:endParaRPr sz="4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0" y="2057400"/>
            <a:ext cx="50688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pitch of learning 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language used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working memory 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accessibility 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room/lesson organisation 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independence strategies 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2"/>
          <p:cNvSpPr txBox="1"/>
          <p:nvPr/>
        </p:nvSpPr>
        <p:spPr>
          <a:xfrm>
            <a:off x="5094150" y="2189375"/>
            <a:ext cx="3540000" cy="23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03200" marR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Really knowing the child or young person</a:t>
            </a:r>
            <a:endParaRPr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63204" y="6123709"/>
            <a:ext cx="42333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4"/>
              </a:rPr>
              <a:t>guillaumepaumier.com</a:t>
            </a:r>
            <a:r>
              <a:rPr lang="en-GB" dirty="0"/>
              <a:t>, CC-BY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3" descr="Free photo: Positive, Be Positive, Smile - Free Image on Pixabay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868375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3"/>
          <p:cNvSpPr txBox="1">
            <a:spLocks noGrp="1"/>
          </p:cNvSpPr>
          <p:nvPr>
            <p:ph type="title"/>
          </p:nvPr>
        </p:nvSpPr>
        <p:spPr>
          <a:xfrm>
            <a:off x="457200" y="106322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Top 5 strategies for inclusion</a:t>
            </a: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3"/>
          <p:cNvSpPr txBox="1">
            <a:spLocks noGrp="1"/>
          </p:cNvSpPr>
          <p:nvPr>
            <p:ph type="body" idx="1"/>
          </p:nvPr>
        </p:nvSpPr>
        <p:spPr>
          <a:xfrm>
            <a:off x="5661550" y="3377200"/>
            <a:ext cx="3025200" cy="21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032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Always show unconditional, positive regard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>
            <a:spLocks noGrp="1"/>
          </p:cNvSpPr>
          <p:nvPr>
            <p:ph type="title"/>
          </p:nvPr>
        </p:nvSpPr>
        <p:spPr>
          <a:xfrm>
            <a:off x="457200" y="106322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Limit demands on working memory</a:t>
            </a: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4"/>
          <p:cNvSpPr txBox="1">
            <a:spLocks noGrp="1"/>
          </p:cNvSpPr>
          <p:nvPr>
            <p:ph type="body" idx="1"/>
          </p:nvPr>
        </p:nvSpPr>
        <p:spPr>
          <a:xfrm>
            <a:off x="395525" y="22750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032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learn, children must transfer information from working memory (where it is consciously processed) to long-term memory (where it can be stored and later retrieved).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032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Children have limited working memory capacities that can be overwhelmed by tasks that are cognitively too demanding.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032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Understanding new ideas can be impeded if children are confronted with too much information.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032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400" b="0" i="0" u="none" strike="noStrike" cap="non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032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400" b="0" i="0" u="none" strike="noStrike" cap="non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 txBox="1">
            <a:spLocks noGrp="1"/>
          </p:cNvSpPr>
          <p:nvPr>
            <p:ph type="title"/>
          </p:nvPr>
        </p:nvSpPr>
        <p:spPr>
          <a:xfrm>
            <a:off x="457200" y="106322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 Receptive Language</a:t>
            </a: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5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Watching that experiment, the car was pushed faster by Dillon than Sara. What effect did that have? 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Before you can go to lunch, I want the children from the red team who wrote their letter first and the green team whose letters were about the Queen to write their first sentence on the board. 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roscope view: stem cells reprogrammed from adult skin c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271164" cy="6914177"/>
          </a:xfrm>
          <a:prstGeom prst="rect">
            <a:avLst/>
          </a:prstGeom>
        </p:spPr>
      </p:pic>
      <p:sp>
        <p:nvSpPr>
          <p:cNvPr id="173" name="Google Shape;173;p26"/>
          <p:cNvSpPr txBox="1">
            <a:spLocks noGrp="1"/>
          </p:cNvSpPr>
          <p:nvPr>
            <p:ph type="title"/>
          </p:nvPr>
        </p:nvSpPr>
        <p:spPr>
          <a:xfrm>
            <a:off x="457200" y="106322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6"/>
          <p:cNvSpPr txBox="1">
            <a:spLocks noGrp="1"/>
          </p:cNvSpPr>
          <p:nvPr>
            <p:ph type="body" idx="1"/>
          </p:nvPr>
        </p:nvSpPr>
        <p:spPr>
          <a:xfrm>
            <a:off x="1004454" y="1920628"/>
            <a:ext cx="7135091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032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14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Puzzing</a:t>
            </a:r>
            <a:r>
              <a:rPr lang="en-GB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est</a:t>
            </a:r>
            <a:r>
              <a:rPr lang="en-GB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l’idée</a:t>
            </a:r>
            <a:r>
              <a:rPr lang="en-GB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que les </a:t>
            </a:r>
            <a:r>
              <a:rPr lang="en-GB" sz="14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différences</a:t>
            </a:r>
            <a:r>
              <a:rPr lang="en-GB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neurologiques</a:t>
            </a:r>
            <a:r>
              <a:rPr lang="en-GB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comme</a:t>
            </a:r>
            <a:r>
              <a:rPr lang="en-GB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l’autisme</a:t>
            </a:r>
            <a:r>
              <a:rPr lang="en-GB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et de TDAH </a:t>
            </a:r>
            <a:r>
              <a:rPr lang="en-GB" sz="14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sont</a:t>
            </a:r>
            <a:r>
              <a:rPr lang="en-GB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le </a:t>
            </a:r>
            <a:r>
              <a:rPr lang="en-GB" sz="14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résultat</a:t>
            </a:r>
            <a:r>
              <a:rPr lang="en-GB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de la variation </a:t>
            </a:r>
            <a:r>
              <a:rPr lang="en-GB" sz="14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normale</a:t>
            </a:r>
            <a:r>
              <a:rPr lang="en-GB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GB" sz="14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naturelle</a:t>
            </a:r>
            <a:r>
              <a:rPr lang="en-GB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dans</a:t>
            </a:r>
            <a:r>
              <a:rPr lang="en-GB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le </a:t>
            </a:r>
            <a:r>
              <a:rPr lang="en-GB" sz="14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génome</a:t>
            </a:r>
            <a:r>
              <a:rPr lang="en-GB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humain</a:t>
            </a:r>
            <a:r>
              <a:rPr lang="en-GB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... science </a:t>
            </a:r>
            <a:r>
              <a:rPr lang="en-GB" sz="14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suggère</a:t>
            </a:r>
            <a:r>
              <a:rPr lang="en-GB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des conditions </a:t>
            </a:r>
            <a:r>
              <a:rPr lang="en-GB" sz="14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comme</a:t>
            </a:r>
            <a:r>
              <a:rPr lang="en-GB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l’autisme</a:t>
            </a:r>
            <a:r>
              <a:rPr lang="en-GB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ont</a:t>
            </a:r>
            <a:r>
              <a:rPr lang="en-GB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une</a:t>
            </a:r>
            <a:r>
              <a:rPr lang="en-GB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écurie</a:t>
            </a:r>
            <a:r>
              <a:rPr lang="en-GB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peut</a:t>
            </a:r>
            <a:r>
              <a:rPr lang="en-GB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mesurer</a:t>
            </a:r>
            <a:r>
              <a:rPr lang="en-GB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GB" sz="14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prévalence</a:t>
            </a:r>
            <a:r>
              <a:rPr lang="en-GB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dans</a:t>
            </a:r>
            <a:r>
              <a:rPr lang="en-GB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GB" sz="14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société</a:t>
            </a:r>
            <a:r>
              <a:rPr lang="en-GB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humaine</a:t>
            </a:r>
            <a:r>
              <a:rPr lang="en-GB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déjà </a:t>
            </a:r>
            <a:r>
              <a:rPr lang="en-GB" sz="14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nous. neurodiversity on </a:t>
            </a:r>
            <a:r>
              <a:rPr lang="en-GB" sz="14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ajatus</a:t>
            </a:r>
            <a:r>
              <a:rPr lang="en-GB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4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että</a:t>
            </a:r>
            <a:r>
              <a:rPr lang="en-GB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neurologinen</a:t>
            </a:r>
            <a:r>
              <a:rPr lang="en-GB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eroja</a:t>
            </a:r>
            <a:r>
              <a:rPr lang="en-GB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kuten</a:t>
            </a:r>
            <a:r>
              <a:rPr lang="en-GB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autismi</a:t>
            </a:r>
            <a:r>
              <a:rPr lang="en-GB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ja</a:t>
            </a:r>
            <a:r>
              <a:rPr lang="en-GB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ADHD </a:t>
            </a:r>
            <a:r>
              <a:rPr lang="en-GB" sz="14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johtuu</a:t>
            </a:r>
            <a:r>
              <a:rPr lang="en-GB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ihmisen</a:t>
            </a:r>
            <a:r>
              <a:rPr lang="en-GB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genomin</a:t>
            </a:r>
            <a:r>
              <a:rPr lang="en-GB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normaali</a:t>
            </a:r>
            <a:r>
              <a:rPr lang="en-GB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4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luonnonmukainen</a:t>
            </a:r>
            <a:r>
              <a:rPr lang="en-GB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vaihtelua</a:t>
            </a:r>
            <a:r>
              <a:rPr lang="en-GB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... </a:t>
            </a:r>
            <a:r>
              <a:rPr lang="en-GB" sz="14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tiede</a:t>
            </a:r>
            <a:r>
              <a:rPr lang="en-GB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osoittaa</a:t>
            </a:r>
            <a:r>
              <a:rPr lang="en-GB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4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kuten</a:t>
            </a:r>
            <a:r>
              <a:rPr lang="en-GB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autismi</a:t>
            </a:r>
            <a:r>
              <a:rPr lang="en-GB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on </a:t>
            </a:r>
            <a:r>
              <a:rPr lang="en-GB" sz="14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vakaa</a:t>
            </a:r>
            <a:r>
              <a:rPr lang="en-GB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esiintyvyyttä</a:t>
            </a:r>
            <a:r>
              <a:rPr lang="en-GB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ihmisyhteisön</a:t>
            </a:r>
            <a:r>
              <a:rPr lang="en-GB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jo </a:t>
            </a:r>
            <a:r>
              <a:rPr lang="en-GB" sz="14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vuonna</a:t>
            </a:r>
            <a:r>
              <a:rPr lang="en-GB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voimme</a:t>
            </a:r>
            <a:r>
              <a:rPr lang="en-GB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mitata</a:t>
            </a:r>
            <a:r>
              <a:rPr lang="en-GB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779</Words>
  <Application>Microsoft Office PowerPoint</Application>
  <PresentationFormat>On-screen Show (4:3)</PresentationFormat>
  <Paragraphs>80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Blank</vt:lpstr>
      <vt:lpstr>1_Default Theme</vt:lpstr>
      <vt:lpstr>The following slides were originally used within a longer session on SEND and Inclusion.  They show how useful concepts from cognitive psychology can (and should) be embedded within a wider view of inclusion and a focus on responding to the whole child as a unique person. The session was developed by Emma Arblaster (SEND PGCE tutor)  in discussion with Alison Lee (clinical social neuropsychologist). They found they shared a common view:  Every brain is different. </vt:lpstr>
      <vt:lpstr>Why focus on Inclusion?</vt:lpstr>
      <vt:lpstr>It is hard to diagnose</vt:lpstr>
      <vt:lpstr>Therefore, is learning accessible to all?</vt:lpstr>
      <vt:lpstr>Barriers to Inclusion</vt:lpstr>
      <vt:lpstr>Top 5 strategies for inclusion</vt:lpstr>
      <vt:lpstr>Limit demands on working memory</vt:lpstr>
      <vt:lpstr>Support Receptive Language</vt:lpstr>
      <vt:lpstr>PowerPoint Presentation</vt:lpstr>
      <vt:lpstr>Give children time to understand text and to process it. Present it clearly.</vt:lpstr>
      <vt:lpstr>Give thinking time</vt:lpstr>
      <vt:lpstr>Top 5 tips for inclusion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Images might need to be replaced for publication</dc:title>
  <dc:creator>Kendra McMahon</dc:creator>
  <cp:lastModifiedBy>Kendra McMahon</cp:lastModifiedBy>
  <cp:revision>11</cp:revision>
  <dcterms:modified xsi:type="dcterms:W3CDTF">2019-05-03T15:24:30Z</dcterms:modified>
</cp:coreProperties>
</file>