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D9A9A6-D18B-445C-B1D1-D6D939884EAB}" v="23" dt="2019-08-25T18:39:22.928"/>
    <p1510:client id="{E2599657-0A7C-A7FC-EBDE-EC5BCF67AA09}" v="17" dt="2019-08-25T18:36:09.1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90558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3d1aa94353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3d1aa94353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d1aa94353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d1aa94353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3d1aa9435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3d1aa9435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scientists.org/blog/2017/5/28/weekly-digest-61?rq=mindse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ing.imascientist.org.uk/mindsets-and-metacognit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theguardian.com/teacher-network/2018/jan/04/research-every-teacher-should-know-growth-mindset" TargetMode="External"/><Relationship Id="rId4" Type="http://schemas.openxmlformats.org/officeDocument/2006/relationships/hyperlink" Target="http://www.learningscientists.org/blog/2018/4/19-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err="1"/>
              <a:t>Meddylfryd</a:t>
            </a:r>
            <a:r>
              <a:rPr lang="en-GB"/>
              <a:t>
</a:t>
            </a: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/>
          <p:nvPr/>
        </p:nvSpPr>
        <p:spPr>
          <a:xfrm>
            <a:off x="2869800" y="1531050"/>
            <a:ext cx="3404400" cy="3549300"/>
          </a:xfrm>
          <a:prstGeom prst="wedgeRoundRectCallout">
            <a:avLst>
              <a:gd name="adj1" fmla="val -47849"/>
              <a:gd name="adj2" fmla="val 64271"/>
              <a:gd name="adj3" fmla="val 16667"/>
            </a:avLst>
          </a:prstGeom>
          <a:solidFill>
            <a:srgbClr val="93A299"/>
          </a:solidFill>
          <a:ln w="9525" cap="flat" cmpd="sng">
            <a:solidFill>
              <a:srgbClr val="79463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lvl="0" algn="ctr">
              <a:buSzPts val="1350"/>
            </a:pPr>
            <a:r>
              <a:rPr lang="en-GB" sz="1800" err="1">
                <a:solidFill>
                  <a:srgbClr val="FFFFFF"/>
                </a:solidFill>
              </a:rPr>
              <a:t>Rhaid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canmol</a:t>
            </a:r>
            <a:r>
              <a:rPr lang="en-GB" sz="1800">
                <a:solidFill>
                  <a:srgbClr val="FFFFFF"/>
                </a:solidFill>
              </a:rPr>
              <a:t> plant am </a:t>
            </a:r>
            <a:r>
              <a:rPr lang="en-GB" sz="1800" err="1">
                <a:solidFill>
                  <a:srgbClr val="FFFFFF"/>
                </a:solidFill>
              </a:rPr>
              <a:t>eu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hymdrech</a:t>
            </a:r>
            <a:r>
              <a:rPr lang="en-GB" sz="1800">
                <a:solidFill>
                  <a:srgbClr val="FFFFFF"/>
                </a:solidFill>
              </a:rPr>
              <a:t>, </a:t>
            </a:r>
            <a:r>
              <a:rPr lang="en-GB" sz="1800" err="1">
                <a:solidFill>
                  <a:srgbClr val="FFFFFF"/>
                </a:solidFill>
              </a:rPr>
              <a:t>nid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dweud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wrthynt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eu</a:t>
            </a:r>
            <a:r>
              <a:rPr lang="en-GB" sz="1800">
                <a:solidFill>
                  <a:srgbClr val="FFFFFF"/>
                </a:solidFill>
              </a:rPr>
              <a:t> bod </a:t>
            </a:r>
            <a:r>
              <a:rPr lang="en-GB" sz="1800" err="1">
                <a:solidFill>
                  <a:srgbClr val="FFFFFF"/>
                </a:solidFill>
              </a:rPr>
              <a:t>yn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glyfar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i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feithrin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meddylfryd</a:t>
            </a:r>
            <a:r>
              <a:rPr lang="en-GB" sz="1800">
                <a:solidFill>
                  <a:srgbClr val="FFFFFF"/>
                </a:solidFill>
              </a:rPr>
              <a:t> o </a:t>
            </a:r>
            <a:r>
              <a:rPr lang="en-GB" sz="1800" err="1">
                <a:solidFill>
                  <a:srgbClr val="FFFFFF"/>
                </a:solidFill>
              </a:rPr>
              <a:t>dwf</a:t>
            </a:r>
            <a:r>
              <a:rPr lang="en-GB" sz="1800">
                <a:solidFill>
                  <a:srgbClr val="FFFFFF"/>
                </a:solidFill>
              </a:rPr>
              <a:t>. Gall </a:t>
            </a:r>
            <a:r>
              <a:rPr lang="en-GB" sz="1800" err="1">
                <a:solidFill>
                  <a:srgbClr val="FFFFFF"/>
                </a:solidFill>
              </a:rPr>
              <a:t>unrhyw</a:t>
            </a:r>
            <a:r>
              <a:rPr lang="en-GB" sz="1800">
                <a:solidFill>
                  <a:srgbClr val="FFFFFF"/>
                </a:solidFill>
              </a:rPr>
              <a:t> un </a:t>
            </a:r>
            <a:r>
              <a:rPr lang="en-GB" sz="1800" err="1">
                <a:solidFill>
                  <a:srgbClr val="FFFFFF"/>
                </a:solidFill>
              </a:rPr>
              <a:t>gyflawni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unrhyw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beth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os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ydynt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yn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credu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ynddynt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eu</a:t>
            </a:r>
            <a:r>
              <a:rPr lang="en-GB" sz="1800">
                <a:solidFill>
                  <a:srgbClr val="FFFFFF"/>
                </a:solidFill>
              </a:rPr>
              <a:t> </a:t>
            </a:r>
            <a:r>
              <a:rPr lang="en-GB" sz="1800" err="1">
                <a:solidFill>
                  <a:srgbClr val="FFFFFF"/>
                </a:solidFill>
              </a:rPr>
              <a:t>hunain</a:t>
            </a:r>
            <a:r>
              <a:rPr lang="en-GB" sz="1800">
                <a:solidFill>
                  <a:srgbClr val="FFFFFF"/>
                </a:solidFill>
              </a:rPr>
              <a:t>!
</a:t>
            </a:r>
            <a:r>
              <a:rPr lang="en-GB" sz="1800" err="1">
                <a:solidFill>
                  <a:srgbClr val="FFFFFF"/>
                </a:solidFill>
              </a:rPr>
              <a:t>Ymgynghorydd</a:t>
            </a:r>
            <a:r>
              <a:rPr lang="en-GB" sz="1800">
                <a:solidFill>
                  <a:srgbClr val="FFFFFF"/>
                </a:solidFill>
              </a:rPr>
              <a:t> 
</a:t>
            </a:r>
            <a:endParaRPr sz="18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189" y="5957454"/>
            <a:ext cx="1618635" cy="570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err="1"/>
              <a:t>Meddylfryd</a:t>
            </a:r>
            <a:r>
              <a:rPr lang="en-GB"/>
              <a:t>
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41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ôl</a:t>
            </a:r>
            <a:r>
              <a:rPr lang="en-GB" sz="2400" dirty="0"/>
              <a:t> y </a:t>
            </a:r>
            <a:r>
              <a:rPr lang="en-GB" sz="2400" dirty="0" err="1"/>
              <a:t>seicolegydd</a:t>
            </a:r>
            <a:r>
              <a:rPr lang="en-GB" sz="2400" dirty="0"/>
              <a:t> Carole Dweck, </a:t>
            </a:r>
            <a:r>
              <a:rPr lang="en-GB" sz="2400" dirty="0" err="1"/>
              <a:t>mae'n</a:t>
            </a:r>
            <a:r>
              <a:rPr lang="en-GB" sz="2400" dirty="0"/>
              <a:t> </a:t>
            </a:r>
            <a:r>
              <a:rPr lang="en-GB" sz="2400" dirty="0" err="1"/>
              <a:t>bosibl</a:t>
            </a:r>
            <a:r>
              <a:rPr lang="en-GB" sz="2400" dirty="0"/>
              <a:t> y </a:t>
            </a:r>
            <a:r>
              <a:rPr lang="en-GB" sz="2400" dirty="0" err="1"/>
              <a:t>bydd</a:t>
            </a:r>
            <a:r>
              <a:rPr lang="en-GB" sz="2400" dirty="0"/>
              <a:t> </a:t>
            </a:r>
            <a:r>
              <a:rPr lang="en-GB" sz="2400" dirty="0" err="1"/>
              <a:t>gennym</a:t>
            </a:r>
            <a:r>
              <a:rPr lang="en-GB" sz="2400" dirty="0"/>
              <a:t> </a:t>
            </a:r>
            <a:r>
              <a:rPr lang="en-GB" sz="2400" dirty="0" err="1"/>
              <a:t>feddylfryd</a:t>
            </a:r>
            <a:r>
              <a:rPr lang="en-GB" sz="2400" dirty="0"/>
              <a:t> </a:t>
            </a:r>
            <a:r>
              <a:rPr lang="en-GB" sz="2400" dirty="0" err="1"/>
              <a:t>twf</a:t>
            </a:r>
            <a:r>
              <a:rPr lang="en-GB" sz="2400" dirty="0"/>
              <a:t> neu </a:t>
            </a:r>
            <a:r>
              <a:rPr lang="en-GB" sz="2400" dirty="0" err="1"/>
              <a:t>feddylfryd</a:t>
            </a:r>
            <a:r>
              <a:rPr lang="en-GB" sz="2400" dirty="0"/>
              <a:t> </a:t>
            </a:r>
            <a:r>
              <a:rPr lang="en-GB" sz="2400" dirty="0" err="1"/>
              <a:t>sefydlog</a:t>
            </a:r>
            <a:r>
              <a:rPr lang="en-GB" sz="2400" dirty="0"/>
              <a:t>.
</a:t>
            </a:r>
            <a:endParaRPr sz="2400" dirty="0"/>
          </a:p>
          <a:p>
            <a:pPr marL="0" indent="0">
              <a:buNone/>
            </a:pPr>
            <a:r>
              <a:rPr lang="en-GB" sz="2400" dirty="0" err="1"/>
              <a:t>Meddylfryd</a:t>
            </a:r>
            <a:r>
              <a:rPr lang="en-GB" sz="2400" dirty="0"/>
              <a:t> </a:t>
            </a:r>
            <a:r>
              <a:rPr lang="en-GB" sz="2400" dirty="0" err="1"/>
              <a:t>sefydlog</a:t>
            </a:r>
            <a:r>
              <a:rPr lang="en-GB" sz="2400" dirty="0"/>
              <a:t> - cred bod </a:t>
            </a:r>
            <a:r>
              <a:rPr lang="en-GB" sz="2400" dirty="0" err="1"/>
              <a:t>ein</a:t>
            </a:r>
            <a:r>
              <a:rPr lang="en-GB" sz="2400" dirty="0"/>
              <a:t> </a:t>
            </a:r>
            <a:r>
              <a:rPr lang="en-GB" sz="2400" dirty="0" err="1"/>
              <a:t>gallu</a:t>
            </a:r>
            <a:r>
              <a:rPr lang="en-GB" sz="2400" dirty="0"/>
              <a:t> </a:t>
            </a:r>
            <a:r>
              <a:rPr lang="en-GB" sz="2400" dirty="0" err="1"/>
              <a:t>i</a:t>
            </a:r>
            <a:r>
              <a:rPr lang="en-GB" sz="2400" dirty="0"/>
              <a:t> </a:t>
            </a:r>
            <a:r>
              <a:rPr lang="en-GB" sz="2400" dirty="0" err="1"/>
              <a:t>wneud</a:t>
            </a:r>
            <a:r>
              <a:rPr lang="en-GB" sz="2400" dirty="0"/>
              <a:t> </a:t>
            </a:r>
            <a:r>
              <a:rPr lang="en-GB" sz="2400" dirty="0" err="1"/>
              <a:t>pethau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sefydlog</a:t>
            </a:r>
            <a:r>
              <a:rPr lang="en-GB" sz="2400" dirty="0"/>
              <a:t> 
</a:t>
            </a:r>
            <a:r>
              <a:rPr lang="en-GB" sz="2400" dirty="0" err="1"/>
              <a:t>Meddylfryd</a:t>
            </a:r>
            <a:r>
              <a:rPr lang="en-GB" sz="2400" dirty="0"/>
              <a:t> </a:t>
            </a:r>
            <a:r>
              <a:rPr lang="en-GB" sz="2400" dirty="0" err="1"/>
              <a:t>twf</a:t>
            </a:r>
            <a:r>
              <a:rPr lang="en-GB" sz="2400" dirty="0"/>
              <a:t> - cred y </a:t>
            </a:r>
            <a:r>
              <a:rPr lang="en-GB" sz="2400" dirty="0" err="1"/>
              <a:t>gallwn</a:t>
            </a:r>
            <a:r>
              <a:rPr lang="en-GB" sz="2400" dirty="0"/>
              <a:t> </a:t>
            </a:r>
            <a:r>
              <a:rPr lang="en-GB" sz="2400" dirty="0" err="1"/>
              <a:t>wella</a:t>
            </a:r>
            <a:r>
              <a:rPr lang="en-GB" sz="2400" dirty="0"/>
              <a:t> o ran </a:t>
            </a:r>
            <a:r>
              <a:rPr lang="en-GB" sz="2400" dirty="0" err="1"/>
              <a:t>gwneud</a:t>
            </a:r>
            <a:r>
              <a:rPr lang="en-GB" sz="2400" dirty="0"/>
              <a:t> </a:t>
            </a:r>
            <a:r>
              <a:rPr lang="en-GB" sz="2400" dirty="0" err="1"/>
              <a:t>pethau</a:t>
            </a:r>
            <a:r>
              <a:rPr lang="en-GB" sz="2400" dirty="0"/>
              <a:t> </a:t>
            </a:r>
            <a:r>
              <a:rPr lang="en-GB" sz="2400" dirty="0" err="1"/>
              <a:t>gyda'r</a:t>
            </a:r>
            <a:r>
              <a:rPr lang="en-GB" sz="2400" dirty="0"/>
              <a:t> help </a:t>
            </a:r>
            <a:r>
              <a:rPr lang="en-GB" sz="2400" dirty="0" err="1"/>
              <a:t>a'r</a:t>
            </a:r>
            <a:r>
              <a:rPr lang="en-GB" sz="2400" dirty="0"/>
              <a:t> </a:t>
            </a:r>
            <a:r>
              <a:rPr lang="en-GB" sz="2400" dirty="0" err="1"/>
              <a:t>ymdrech</a:t>
            </a:r>
            <a:r>
              <a:rPr lang="en-GB" sz="2400" dirty="0"/>
              <a:t> </a:t>
            </a:r>
            <a:r>
              <a:rPr lang="en-GB" sz="2400" dirty="0" err="1"/>
              <a:t>iawn</a:t>
            </a:r>
            <a:r>
              <a:rPr lang="en-GB" sz="2400" dirty="0"/>
              <a:t>.
</a:t>
            </a:r>
            <a:endParaRPr sz="2400" dirty="0"/>
          </a:p>
          <a:p>
            <a:pPr marL="0" lvl="0" indent="0">
              <a:buNone/>
            </a:pPr>
            <a:r>
              <a:rPr lang="en-GB" sz="2400" b="1" dirty="0"/>
              <a:t>Beth </a:t>
            </a:r>
            <a:r>
              <a:rPr lang="en-GB" sz="2400" b="1" dirty="0" err="1"/>
              <a:t>yw</a:t>
            </a:r>
            <a:r>
              <a:rPr lang="en-GB" sz="2400" b="1" dirty="0"/>
              <a:t> </a:t>
            </a:r>
            <a:r>
              <a:rPr lang="en-GB" sz="2400" b="1" dirty="0" err="1"/>
              <a:t>eich</a:t>
            </a:r>
            <a:r>
              <a:rPr lang="en-GB" sz="2400" b="1" dirty="0"/>
              <a:t> </a:t>
            </a:r>
            <a:r>
              <a:rPr lang="en-GB" sz="2400" b="1" dirty="0" err="1"/>
              <a:t>credoau</a:t>
            </a:r>
            <a:r>
              <a:rPr lang="en-GB" sz="2400" b="1" dirty="0"/>
              <a:t> </a:t>
            </a:r>
            <a:r>
              <a:rPr lang="en-GB" sz="2400" b="1" dirty="0" err="1"/>
              <a:t>cyfredol</a:t>
            </a:r>
            <a:r>
              <a:rPr lang="en-GB" sz="2400" b="1" dirty="0"/>
              <a:t> </a:t>
            </a:r>
            <a:r>
              <a:rPr lang="en-GB" sz="2400" b="1" dirty="0" err="1"/>
              <a:t>amdanoch</a:t>
            </a:r>
            <a:r>
              <a:rPr lang="en-GB" sz="2400" b="1" dirty="0"/>
              <a:t> chi </a:t>
            </a:r>
            <a:r>
              <a:rPr lang="en-GB" sz="2400" b="1" dirty="0" err="1"/>
              <a:t>eich</a:t>
            </a:r>
            <a:r>
              <a:rPr lang="en-GB" sz="2400" b="1" dirty="0"/>
              <a:t> </a:t>
            </a:r>
            <a:r>
              <a:rPr lang="en-GB" sz="2400" b="1" dirty="0" err="1"/>
              <a:t>hun</a:t>
            </a:r>
            <a:r>
              <a:rPr lang="en-GB" sz="2400" b="1" dirty="0"/>
              <a:t> ac am </a:t>
            </a:r>
            <a:r>
              <a:rPr lang="en-GB" sz="2400" b="1" dirty="0" err="1"/>
              <a:t>blant</a:t>
            </a:r>
            <a:r>
              <a:rPr lang="en-GB" sz="2400" b="1" dirty="0"/>
              <a:t>?
</a:t>
            </a:r>
            <a:r>
              <a:rPr lang="en-GB" sz="2400" dirty="0"/>
              <a:t>Mae </a:t>
            </a:r>
            <a:r>
              <a:rPr lang="en-GB" sz="2400" dirty="0" err="1"/>
              <a:t>hyn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ymwneud</a:t>
            </a:r>
            <a:r>
              <a:rPr lang="en-GB" sz="2400" dirty="0"/>
              <a:t> â </a:t>
            </a:r>
            <a:r>
              <a:rPr lang="en-GB" sz="2400" dirty="0" err="1"/>
              <a:t>dadleuon</a:t>
            </a:r>
            <a:r>
              <a:rPr lang="en-GB" sz="2400" dirty="0"/>
              <a:t> </a:t>
            </a:r>
            <a:r>
              <a:rPr lang="en-GB" sz="2400" dirty="0" err="1"/>
              <a:t>ynghylch</a:t>
            </a:r>
            <a:r>
              <a:rPr lang="en-GB" sz="2400" dirty="0"/>
              <a:t> a </a:t>
            </a:r>
            <a:r>
              <a:rPr lang="en-GB" sz="2400" dirty="0" err="1"/>
              <a:t>yw</a:t>
            </a:r>
            <a:r>
              <a:rPr lang="en-GB" sz="2400" dirty="0"/>
              <a:t> </a:t>
            </a:r>
            <a:r>
              <a:rPr lang="en-GB" sz="2400" dirty="0" err="1"/>
              <a:t>deallusrwydd</a:t>
            </a:r>
            <a:r>
              <a:rPr lang="en-GB" sz="2400" dirty="0"/>
              <a:t> </a:t>
            </a:r>
            <a:r>
              <a:rPr lang="en-GB" sz="2400" dirty="0" err="1"/>
              <a:t>yn</a:t>
            </a:r>
            <a:r>
              <a:rPr lang="en-GB" sz="2400" dirty="0"/>
              <a:t> </a:t>
            </a:r>
            <a:r>
              <a:rPr lang="en-GB" sz="2400" dirty="0" err="1"/>
              <a:t>sefydlog</a:t>
            </a:r>
            <a:r>
              <a:rPr lang="en-GB" sz="2400" dirty="0"/>
              <a:t> neu a </a:t>
            </a:r>
            <a:r>
              <a:rPr lang="en-GB" sz="2400" dirty="0" err="1"/>
              <a:t>ellir</a:t>
            </a:r>
            <a:r>
              <a:rPr lang="en-GB" sz="2400" dirty="0"/>
              <a:t> </a:t>
            </a:r>
            <a:r>
              <a:rPr lang="en-GB" sz="2400" dirty="0" err="1"/>
              <a:t>ei</a:t>
            </a:r>
            <a:r>
              <a:rPr lang="en-GB" sz="2400" dirty="0"/>
              <a:t> </a:t>
            </a:r>
            <a:r>
              <a:rPr lang="en-GB" sz="2400" dirty="0" err="1"/>
              <a:t>newid</a:t>
            </a:r>
            <a:r>
              <a:rPr lang="en-GB" sz="2400" dirty="0"/>
              <a:t>.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3959"/>
            </a:pPr>
            <a:r>
              <a:rPr lang="en-GB" sz="3959" err="1"/>
              <a:t>Cwestiynau</a:t>
            </a:r>
            <a:r>
              <a:rPr lang="en-GB" sz="3959"/>
              <a:t> </a:t>
            </a:r>
            <a:r>
              <a:rPr lang="en-GB" sz="3959" err="1"/>
              <a:t>beirniadol</a:t>
            </a:r>
            <a:r>
              <a:rPr lang="en-GB" sz="3959"/>
              <a:t> </a:t>
            </a:r>
            <a:br>
              <a:rPr lang="en-GB" sz="3959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959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124744"/>
            <a:ext cx="8229600" cy="5256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/>
            <a:r>
              <a:rPr lang="en-GB" err="1"/>
              <a:t>Sut</a:t>
            </a:r>
            <a:r>
              <a:rPr lang="en-GB"/>
              <a:t> </a:t>
            </a:r>
            <a:r>
              <a:rPr lang="en-GB" err="1"/>
              <a:t>mae'r</a:t>
            </a:r>
            <a:r>
              <a:rPr lang="en-GB"/>
              <a:t> </a:t>
            </a:r>
            <a:r>
              <a:rPr lang="en-GB" err="1"/>
              <a:t>syniadau</a:t>
            </a:r>
            <a:r>
              <a:rPr lang="en-GB"/>
              <a:t> </a:t>
            </a:r>
            <a:r>
              <a:rPr lang="en-GB" err="1"/>
              <a:t>sy'n</a:t>
            </a:r>
            <a:r>
              <a:rPr lang="en-GB"/>
              <a:t> sail </a:t>
            </a:r>
            <a:r>
              <a:rPr lang="en-GB" err="1"/>
              <a:t>i</a:t>
            </a:r>
            <a:r>
              <a:rPr lang="en-GB"/>
              <a:t> </a:t>
            </a:r>
            <a:r>
              <a:rPr lang="en-GB" err="1"/>
              <a:t>feddylfryd</a:t>
            </a:r>
            <a:r>
              <a:rPr lang="en-GB"/>
              <a:t> </a:t>
            </a:r>
            <a:r>
              <a:rPr lang="en-GB" err="1"/>
              <a:t>twf</a:t>
            </a:r>
            <a:r>
              <a:rPr lang="en-GB"/>
              <a:t> </a:t>
            </a:r>
            <a:r>
              <a:rPr lang="en-GB" err="1"/>
              <a:t>yn</a:t>
            </a:r>
            <a:r>
              <a:rPr lang="en-GB"/>
              <a:t> </a:t>
            </a:r>
            <a:r>
              <a:rPr lang="en-GB" err="1"/>
              <a:t>cyd-fynd</a:t>
            </a:r>
            <a:r>
              <a:rPr lang="en-GB"/>
              <a:t> </a:t>
            </a:r>
            <a:r>
              <a:rPr lang="en-GB" err="1"/>
              <a:t>â'ch</a:t>
            </a:r>
            <a:r>
              <a:rPr lang="en-GB"/>
              <a:t> </a:t>
            </a:r>
            <a:r>
              <a:rPr lang="en-GB" err="1"/>
              <a:t>gwerthoedd</a:t>
            </a:r>
            <a:r>
              <a:rPr lang="en-GB"/>
              <a:t>? (</a:t>
            </a:r>
            <a:r>
              <a:rPr lang="en-GB" err="1"/>
              <a:t>Wyt</a:t>
            </a:r>
            <a:r>
              <a:rPr lang="en-GB"/>
              <a:t> </a:t>
            </a:r>
            <a:r>
              <a:rPr lang="en-GB" err="1"/>
              <a:t>ti</a:t>
            </a:r>
            <a:r>
              <a:rPr lang="en-GB"/>
              <a:t> </a:t>
            </a:r>
            <a:r>
              <a:rPr lang="en-GB" err="1"/>
              <a:t>eisiau</a:t>
            </a:r>
            <a:r>
              <a:rPr lang="en-GB"/>
              <a:t> </a:t>
            </a:r>
            <a:r>
              <a:rPr lang="en-GB" err="1"/>
              <a:t>iddo</a:t>
            </a:r>
            <a:r>
              <a:rPr lang="en-GB"/>
              <a:t> </a:t>
            </a:r>
            <a:r>
              <a:rPr lang="en-GB" err="1"/>
              <a:t>fod</a:t>
            </a:r>
            <a:r>
              <a:rPr lang="en-GB"/>
              <a:t> </a:t>
            </a:r>
            <a:r>
              <a:rPr lang="en-GB" err="1"/>
              <a:t>yn</a:t>
            </a:r>
            <a:r>
              <a:rPr lang="en-GB"/>
              <a:t> </a:t>
            </a:r>
            <a:r>
              <a:rPr lang="en-GB" err="1"/>
              <a:t>wir</a:t>
            </a:r>
            <a:r>
              <a:rPr lang="en-GB"/>
              <a:t>?)
A </a:t>
            </a:r>
            <a:r>
              <a:rPr lang="en-GB" err="1"/>
              <a:t>yw'r</a:t>
            </a:r>
            <a:r>
              <a:rPr lang="en-GB"/>
              <a:t> </a:t>
            </a:r>
            <a:r>
              <a:rPr lang="en-GB" err="1"/>
              <a:t>ymchwil</a:t>
            </a:r>
            <a:r>
              <a:rPr lang="en-GB"/>
              <a:t> </a:t>
            </a:r>
            <a:r>
              <a:rPr lang="en-GB" err="1"/>
              <a:t>wedi'i</a:t>
            </a:r>
            <a:r>
              <a:rPr lang="en-GB"/>
              <a:t> </a:t>
            </a:r>
            <a:r>
              <a:rPr lang="en-GB" err="1"/>
              <a:t>hefelychu</a:t>
            </a:r>
            <a:r>
              <a:rPr lang="en-GB"/>
              <a:t>, ac a </a:t>
            </a:r>
            <a:r>
              <a:rPr lang="en-GB" err="1"/>
              <a:t>yw</a:t>
            </a:r>
            <a:r>
              <a:rPr lang="en-GB"/>
              <a:t> </a:t>
            </a:r>
            <a:r>
              <a:rPr lang="en-GB" err="1"/>
              <a:t>wedi</a:t>
            </a:r>
            <a:r>
              <a:rPr lang="en-GB"/>
              <a:t> </a:t>
            </a:r>
            <a:r>
              <a:rPr lang="en-GB" err="1"/>
              <a:t>cael</a:t>
            </a:r>
            <a:r>
              <a:rPr lang="en-GB"/>
              <a:t> </a:t>
            </a:r>
            <a:r>
              <a:rPr lang="en-GB" err="1"/>
              <a:t>ei</a:t>
            </a:r>
            <a:r>
              <a:rPr lang="en-GB"/>
              <a:t> </a:t>
            </a:r>
            <a:r>
              <a:rPr lang="en-GB" err="1"/>
              <a:t>hefelychu</a:t>
            </a:r>
            <a:r>
              <a:rPr lang="en-GB"/>
              <a:t> </a:t>
            </a:r>
            <a:r>
              <a:rPr lang="en-GB" err="1"/>
              <a:t>gan</a:t>
            </a:r>
            <a:r>
              <a:rPr lang="en-GB"/>
              <a:t> </a:t>
            </a:r>
            <a:r>
              <a:rPr lang="en-GB" err="1"/>
              <a:t>wahanol</a:t>
            </a:r>
            <a:r>
              <a:rPr lang="en-GB"/>
              <a:t> </a:t>
            </a:r>
            <a:r>
              <a:rPr lang="en-GB" err="1"/>
              <a:t>bobl</a:t>
            </a:r>
            <a:r>
              <a:rPr lang="en-GB"/>
              <a:t>?
A </a:t>
            </a:r>
            <a:r>
              <a:rPr lang="en-GB" err="1"/>
              <a:t>yw</a:t>
            </a:r>
            <a:r>
              <a:rPr lang="en-GB"/>
              <a:t> </a:t>
            </a:r>
            <a:r>
              <a:rPr lang="en-GB" err="1"/>
              <a:t>ymarferion'n</a:t>
            </a:r>
            <a:r>
              <a:rPr lang="en-GB"/>
              <a:t> </a:t>
            </a:r>
            <a:r>
              <a:rPr lang="en-GB" err="1"/>
              <a:t>cael</a:t>
            </a:r>
            <a:r>
              <a:rPr lang="en-GB"/>
              <a:t> </a:t>
            </a:r>
            <a:r>
              <a:rPr lang="en-GB" err="1"/>
              <a:t>eu</a:t>
            </a:r>
            <a:r>
              <a:rPr lang="en-GB"/>
              <a:t> </a:t>
            </a:r>
            <a:r>
              <a:rPr lang="en-GB" err="1"/>
              <a:t>mabwysiadu</a:t>
            </a:r>
            <a:r>
              <a:rPr lang="en-GB"/>
              <a:t> </a:t>
            </a:r>
            <a:r>
              <a:rPr lang="en-GB" err="1"/>
              <a:t>mewn</a:t>
            </a:r>
            <a:r>
              <a:rPr lang="en-GB"/>
              <a:t> </a:t>
            </a:r>
            <a:r>
              <a:rPr lang="en-GB" err="1"/>
              <a:t>gwirionedd</a:t>
            </a:r>
            <a:r>
              <a:rPr lang="en-GB"/>
              <a:t> </a:t>
            </a:r>
            <a:r>
              <a:rPr lang="en-GB" err="1"/>
              <a:t>yn</a:t>
            </a:r>
            <a:r>
              <a:rPr lang="en-GB"/>
              <a:t> </a:t>
            </a:r>
            <a:r>
              <a:rPr lang="en-GB" err="1"/>
              <a:t>unol</a:t>
            </a:r>
            <a:r>
              <a:rPr lang="en-GB"/>
              <a:t> â </a:t>
            </a:r>
            <a:r>
              <a:rPr lang="en-GB" err="1"/>
              <a:t>chanfyddiadau'r</a:t>
            </a:r>
            <a:r>
              <a:rPr lang="en-GB"/>
              <a:t> </a:t>
            </a:r>
            <a:r>
              <a:rPr lang="en-GB" err="1"/>
              <a:t>ymchwil</a:t>
            </a:r>
            <a:r>
              <a:rPr lang="en-GB"/>
              <a:t>?
</a:t>
            </a: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>
            <a:spLocks noGrp="1"/>
          </p:cNvSpPr>
          <p:nvPr>
            <p:ph type="title"/>
          </p:nvPr>
        </p:nvSpPr>
        <p:spPr>
          <a:xfrm>
            <a:off x="457200" y="1452194"/>
            <a:ext cx="8229600" cy="2955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r>
              <a:rPr lang="en-GB" dirty="0" err="1"/>
              <a:t>Herio'r</a:t>
            </a:r>
            <a:r>
              <a:rPr lang="en-GB" dirty="0"/>
              <a:t> </a:t>
            </a:r>
            <a:r>
              <a:rPr lang="en-GB" dirty="0" err="1"/>
              <a:t>meddylfryd</a:t>
            </a:r>
            <a:r>
              <a:rPr lang="en-GB" dirty="0"/>
              <a:t> - </a:t>
            </a:r>
            <a:r>
              <a:rPr lang="en-GB" dirty="0" err="1"/>
              <a:t>beth</a:t>
            </a:r>
            <a:r>
              <a:rPr lang="en-GB" dirty="0"/>
              <a:t> </a:t>
            </a:r>
            <a:r>
              <a:rPr lang="en-GB" dirty="0" err="1"/>
              <a:t>yw'r</a:t>
            </a:r>
            <a:r>
              <a:rPr lang="en-GB" dirty="0"/>
              <a:t> 5 </a:t>
            </a:r>
            <a:r>
              <a:rPr lang="en-GB" dirty="0" err="1"/>
              <a:t>safbwynt</a:t>
            </a:r>
            <a:r>
              <a:rPr lang="en-GB" dirty="0"/>
              <a:t> </a:t>
            </a:r>
            <a:r>
              <a:rPr lang="en-GB" dirty="0" err="1"/>
              <a:t>gwahanol</a:t>
            </a:r>
            <a:r>
              <a:rPr lang="en-GB" dirty="0"/>
              <a:t> a </a:t>
            </a:r>
            <a:r>
              <a:rPr lang="en-GB" dirty="0" err="1"/>
              <a:t>gyflwynir</a:t>
            </a:r>
            <a:r>
              <a:rPr lang="en-GB" dirty="0"/>
              <a:t> </a:t>
            </a:r>
            <a:r>
              <a:rPr lang="en-GB" dirty="0" err="1"/>
              <a:t>yn</a:t>
            </a:r>
            <a:r>
              <a:rPr lang="en-GB" dirty="0"/>
              <a:t> y blog </a:t>
            </a:r>
            <a:r>
              <a:rPr lang="en-GB" dirty="0" err="1"/>
              <a:t>hwn</a:t>
            </a:r>
            <a:r>
              <a:rPr lang="en-GB" dirty="0"/>
              <a:t>?
</a:t>
            </a:r>
            <a:endParaRPr dirty="0"/>
          </a:p>
          <a:p>
            <a:pPr lvl="0"/>
            <a:r>
              <a:rPr lang="en-GB" dirty="0"/>
              <a:t>(</a:t>
            </a:r>
            <a:r>
              <a:rPr lang="en-GB" dirty="0" err="1"/>
              <a:t>Darllenwch</a:t>
            </a:r>
            <a:r>
              <a:rPr lang="en-GB" dirty="0"/>
              <a:t> un </a:t>
            </a:r>
            <a:r>
              <a:rPr lang="en-GB" dirty="0" err="1"/>
              <a:t>i</a:t>
            </a:r>
            <a:r>
              <a:rPr lang="en-GB" dirty="0"/>
              <a:t> bob un </a:t>
            </a:r>
            <a:r>
              <a:rPr lang="en-GB" dirty="0" err="1"/>
              <a:t>yn</a:t>
            </a:r>
            <a:r>
              <a:rPr lang="en-GB" dirty="0"/>
              <a:t> </a:t>
            </a:r>
            <a:r>
              <a:rPr lang="en-GB" dirty="0" err="1"/>
              <a:t>eich</a:t>
            </a:r>
            <a:r>
              <a:rPr lang="en-GB" dirty="0"/>
              <a:t> </a:t>
            </a:r>
            <a:r>
              <a:rPr lang="en-GB" dirty="0" err="1"/>
              <a:t>grŵp</a:t>
            </a:r>
            <a:r>
              <a:rPr lang="en-GB" dirty="0"/>
              <a:t>, </a:t>
            </a:r>
            <a:r>
              <a:rPr lang="en-GB" dirty="0" err="1"/>
              <a:t>yna</a:t>
            </a:r>
            <a:r>
              <a:rPr lang="en-GB" dirty="0"/>
              <a:t> </a:t>
            </a:r>
            <a:r>
              <a:rPr lang="en-GB" dirty="0" err="1"/>
              <a:t>trafodwch</a:t>
            </a:r>
            <a:r>
              <a:rPr lang="en-GB" dirty="0"/>
              <a:t>)
</a:t>
            </a:r>
            <a:endParaRPr dirty="0"/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57200" y="52240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02870" lvl="0" indent="-182403" algn="l" rtl="0"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400"/>
              <a:buChar char="•"/>
            </a:pPr>
            <a:r>
              <a:rPr lang="en-GB" sz="2400" u="sng">
                <a:solidFill>
                  <a:schemeClr val="hlink"/>
                </a:solidFill>
                <a:hlinkClick r:id="rId3"/>
              </a:rPr>
              <a:t>http://www.learningscientists.org/blog/2017/5/28/weekly-digest-61?rq=mindset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>
            <a:spLocks noGrp="1"/>
          </p:cNvSpPr>
          <p:nvPr>
            <p:ph type="title"/>
          </p:nvPr>
        </p:nvSpPr>
        <p:spPr>
          <a:xfrm>
            <a:off x="221700" y="20868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sz="3600" dirty="0" err="1"/>
              <a:t>Ymennydd</a:t>
            </a:r>
            <a:r>
              <a:rPr lang="en-GB" sz="3600" dirty="0"/>
              <a:t> '</a:t>
            </a:r>
            <a:r>
              <a:rPr lang="en-GB" sz="3600" dirty="0" err="1"/>
              <a:t>plastig</a:t>
            </a:r>
            <a:r>
              <a:rPr lang="en-GB" sz="3600"/>
              <a:t>'?
</a:t>
            </a:r>
            <a:endParaRPr sz="1800"/>
          </a:p>
        </p:txBody>
      </p:sp>
      <p:sp>
        <p:nvSpPr>
          <p:cNvPr id="109" name="Google Shape;109;p17"/>
          <p:cNvSpPr txBox="1">
            <a:spLocks noGrp="1"/>
          </p:cNvSpPr>
          <p:nvPr>
            <p:ph type="body" idx="1"/>
          </p:nvPr>
        </p:nvSpPr>
        <p:spPr>
          <a:xfrm>
            <a:off x="457200" y="1165950"/>
            <a:ext cx="8229600" cy="54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dirty="0" err="1"/>
              <a:t>Mae'r</a:t>
            </a:r>
            <a:r>
              <a:rPr lang="en-GB" sz="1800" dirty="0"/>
              <a:t> </a:t>
            </a:r>
            <a:r>
              <a:rPr lang="en-GB" sz="1800" dirty="0" err="1"/>
              <a:t>rhai</a:t>
            </a:r>
            <a:r>
              <a:rPr lang="en-GB" sz="1800" dirty="0"/>
              <a:t> </a:t>
            </a:r>
            <a:r>
              <a:rPr lang="en-GB" sz="1800" dirty="0" err="1"/>
              <a:t>sy'n</a:t>
            </a:r>
            <a:r>
              <a:rPr lang="en-GB" sz="1800" dirty="0"/>
              <a:t> </a:t>
            </a:r>
            <a:r>
              <a:rPr lang="en-GB" sz="1800" dirty="0" err="1"/>
              <a:t>cefnogi</a:t>
            </a:r>
            <a:r>
              <a:rPr lang="en-GB" sz="1800" dirty="0"/>
              <a:t> </a:t>
            </a:r>
            <a:r>
              <a:rPr lang="en-GB" sz="1800" dirty="0" err="1"/>
              <a:t>meddylfryd</a:t>
            </a:r>
            <a:r>
              <a:rPr lang="en-GB" sz="1800" dirty="0"/>
              <a:t> </a:t>
            </a:r>
            <a:r>
              <a:rPr lang="en-GB" sz="1800" dirty="0" err="1"/>
              <a:t>twf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dadlau</a:t>
            </a:r>
            <a:r>
              <a:rPr lang="en-GB" sz="1800" dirty="0"/>
              <a:t> </a:t>
            </a:r>
            <a:r>
              <a:rPr lang="en-GB" sz="1800" dirty="0" err="1"/>
              <a:t>mai</a:t>
            </a:r>
            <a:r>
              <a:rPr lang="en-GB" sz="1800" dirty="0"/>
              <a:t> un </a:t>
            </a:r>
            <a:r>
              <a:rPr lang="en-GB" sz="1800" dirty="0" err="1"/>
              <a:t>ffordd</a:t>
            </a:r>
            <a:r>
              <a:rPr lang="en-GB" sz="1800" dirty="0"/>
              <a:t> o </a:t>
            </a:r>
            <a:r>
              <a:rPr lang="en-GB" sz="1800" dirty="0" err="1"/>
              <a:t>helpu</a:t>
            </a:r>
            <a:r>
              <a:rPr lang="en-GB" sz="1800" dirty="0"/>
              <a:t> </a:t>
            </a:r>
            <a:r>
              <a:rPr lang="en-GB" sz="1800" dirty="0" err="1"/>
              <a:t>myfyrwyr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ddatblygu</a:t>
            </a:r>
            <a:r>
              <a:rPr lang="en-GB" sz="1800" dirty="0"/>
              <a:t> </a:t>
            </a:r>
            <a:r>
              <a:rPr lang="en-GB" sz="1800" dirty="0" err="1"/>
              <a:t>meddylfryd</a:t>
            </a:r>
            <a:r>
              <a:rPr lang="en-GB" sz="1800" dirty="0"/>
              <a:t> </a:t>
            </a:r>
            <a:r>
              <a:rPr lang="en-GB" sz="1800" dirty="0" err="1"/>
              <a:t>twf</a:t>
            </a:r>
            <a:r>
              <a:rPr lang="en-GB" sz="1800" dirty="0"/>
              <a:t> </a:t>
            </a:r>
            <a:r>
              <a:rPr lang="en-GB" sz="1800" dirty="0" err="1"/>
              <a:t>yw</a:t>
            </a:r>
            <a:r>
              <a:rPr lang="en-GB" sz="1800" dirty="0"/>
              <a:t> </a:t>
            </a:r>
            <a:r>
              <a:rPr lang="en-GB" sz="1800" dirty="0" err="1"/>
              <a:t>drwy</a:t>
            </a:r>
            <a:r>
              <a:rPr lang="en-GB" sz="1800" dirty="0"/>
              <a:t> </a:t>
            </a:r>
            <a:r>
              <a:rPr lang="en-GB" sz="1800" dirty="0" err="1"/>
              <a:t>eu</a:t>
            </a:r>
            <a:r>
              <a:rPr lang="en-GB" sz="1800" dirty="0"/>
              <a:t> </a:t>
            </a:r>
            <a:r>
              <a:rPr lang="en-GB" sz="1800" dirty="0" err="1"/>
              <a:t>haddysgu</a:t>
            </a:r>
            <a:r>
              <a:rPr lang="en-GB" sz="1800" dirty="0"/>
              <a:t> am </a:t>
            </a:r>
            <a:r>
              <a:rPr lang="en-GB" sz="1800" dirty="0" err="1"/>
              <a:t>dystiolaeth</a:t>
            </a:r>
            <a:r>
              <a:rPr lang="en-GB" sz="1800" dirty="0"/>
              <a:t> </a:t>
            </a:r>
            <a:r>
              <a:rPr lang="en-GB" sz="1800" dirty="0" err="1"/>
              <a:t>niwrowyddoniaeth</a:t>
            </a:r>
            <a:r>
              <a:rPr lang="en-GB" sz="1800" dirty="0"/>
              <a:t> </a:t>
            </a:r>
            <a:r>
              <a:rPr lang="en-GB" sz="1800" dirty="0" err="1"/>
              <a:t>sy'n</a:t>
            </a:r>
            <a:r>
              <a:rPr lang="en-GB" sz="1800" dirty="0"/>
              <a:t> </a:t>
            </a:r>
            <a:r>
              <a:rPr lang="en-GB" sz="1800" dirty="0" err="1"/>
              <a:t>dangos</a:t>
            </a:r>
            <a:r>
              <a:rPr lang="en-GB" sz="1800" dirty="0"/>
              <a:t> bod </a:t>
            </a:r>
            <a:r>
              <a:rPr lang="en-GB" sz="1800" dirty="0" err="1"/>
              <a:t>yr</a:t>
            </a:r>
            <a:r>
              <a:rPr lang="en-GB" sz="1800" dirty="0"/>
              <a:t> </a:t>
            </a:r>
            <a:r>
              <a:rPr lang="en-GB" sz="1800" dirty="0" err="1"/>
              <a:t>ymennydd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hydrin</a:t>
            </a:r>
            <a:r>
              <a:rPr lang="en-GB" sz="1800" dirty="0"/>
              <a:t>, </a:t>
            </a:r>
            <a:r>
              <a:rPr lang="en-GB" sz="1800" dirty="0" err="1"/>
              <a:t>neu'n</a:t>
            </a:r>
            <a:r>
              <a:rPr lang="en-GB" sz="1800" dirty="0"/>
              <a:t> '</a:t>
            </a:r>
            <a:r>
              <a:rPr lang="en-GB" sz="1800" dirty="0" err="1"/>
              <a:t>blastig</a:t>
            </a:r>
            <a:r>
              <a:rPr lang="en-GB" sz="1800" dirty="0"/>
              <a:t>'. 
</a:t>
            </a:r>
            <a:endParaRPr sz="1800" dirty="0"/>
          </a:p>
          <a:p>
            <a:pPr marL="0" lvl="0" indent="0">
              <a:spcBef>
                <a:spcPts val="0"/>
              </a:spcBef>
              <a:buNone/>
            </a:pPr>
            <a:r>
              <a:rPr lang="en-GB" sz="1800" dirty="0" err="1"/>
              <a:t>Ffyrdd</a:t>
            </a:r>
            <a:r>
              <a:rPr lang="en-GB" sz="1800" dirty="0"/>
              <a:t> y </a:t>
            </a:r>
            <a:r>
              <a:rPr lang="en-GB" sz="1800" dirty="0" err="1"/>
              <a:t>mae'r</a:t>
            </a:r>
            <a:r>
              <a:rPr lang="en-GB" sz="1800" dirty="0"/>
              <a:t> </a:t>
            </a:r>
            <a:r>
              <a:rPr lang="en-GB" sz="1800" dirty="0" err="1"/>
              <a:t>ymennydd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blastig</a:t>
            </a:r>
            <a:r>
              <a:rPr lang="en-GB" sz="1800" dirty="0"/>
              <a:t>:</a:t>
            </a:r>
            <a:endParaRPr sz="18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  <a:p>
            <a:pPr indent="-342900">
              <a:spcBef>
                <a:spcPts val="0"/>
              </a:spcBef>
              <a:buSzPts val="1800"/>
            </a:pPr>
            <a:r>
              <a:rPr lang="en-GB" sz="1800" dirty="0" err="1"/>
              <a:t>Gellir</a:t>
            </a:r>
            <a:r>
              <a:rPr lang="en-GB" sz="1800" dirty="0"/>
              <a:t> </a:t>
            </a:r>
            <a:r>
              <a:rPr lang="en-GB" sz="1800" dirty="0" err="1"/>
              <a:t>gwneud</a:t>
            </a:r>
            <a:r>
              <a:rPr lang="en-GB" sz="1800" dirty="0"/>
              <a:t> </a:t>
            </a:r>
            <a:r>
              <a:rPr lang="en-GB" sz="1800" dirty="0" err="1"/>
              <a:t>cysylltiadau</a:t>
            </a:r>
            <a:r>
              <a:rPr lang="en-GB" sz="1800" dirty="0"/>
              <a:t> </a:t>
            </a:r>
            <a:r>
              <a:rPr lang="en-GB" sz="1800" dirty="0" err="1"/>
              <a:t>rhwng</a:t>
            </a:r>
            <a:r>
              <a:rPr lang="en-GB" sz="1800" dirty="0"/>
              <a:t> </a:t>
            </a:r>
            <a:r>
              <a:rPr lang="en-GB" sz="1800" dirty="0" err="1"/>
              <a:t>celloedd</a:t>
            </a:r>
            <a:r>
              <a:rPr lang="en-GB" sz="1800" dirty="0"/>
              <a:t> </a:t>
            </a:r>
            <a:r>
              <a:rPr lang="en-GB" sz="1800" dirty="0" err="1"/>
              <a:t>nerfol</a:t>
            </a:r>
            <a:r>
              <a:rPr lang="en-GB" sz="1800" dirty="0"/>
              <a:t>, neu </a:t>
            </a:r>
            <a:r>
              <a:rPr lang="en-GB" sz="1800" dirty="0" err="1"/>
              <a:t>eu</a:t>
            </a:r>
            <a:r>
              <a:rPr lang="en-GB" sz="1800" dirty="0"/>
              <a:t> '</a:t>
            </a:r>
            <a:r>
              <a:rPr lang="en-GB" sz="1800" dirty="0" err="1"/>
              <a:t>tocio</a:t>
            </a:r>
            <a:r>
              <a:rPr lang="en-GB" sz="1800" dirty="0"/>
              <a:t>' , </a:t>
            </a:r>
            <a:r>
              <a:rPr lang="en-GB" sz="1800" dirty="0" err="1"/>
              <a:t>eu</a:t>
            </a:r>
            <a:r>
              <a:rPr lang="en-GB" sz="1800" dirty="0"/>
              <a:t> </a:t>
            </a:r>
            <a:r>
              <a:rPr lang="en-GB" sz="1800" dirty="0" err="1"/>
              <a:t>cryfhau</a:t>
            </a:r>
            <a:r>
              <a:rPr lang="en-GB" sz="1800" dirty="0"/>
              <a:t> neu </a:t>
            </a:r>
            <a:r>
              <a:rPr lang="en-GB" sz="1800" dirty="0" err="1"/>
              <a:t>eu</a:t>
            </a:r>
            <a:r>
              <a:rPr lang="en-GB" sz="1800" dirty="0"/>
              <a:t> </a:t>
            </a:r>
            <a:r>
              <a:rPr lang="en-GB" sz="1800" dirty="0" err="1"/>
              <a:t>gwanhau</a:t>
            </a:r>
            <a:r>
              <a:rPr lang="en-GB" sz="1800" dirty="0"/>
              <a:t>.
Mae </a:t>
            </a:r>
            <a:r>
              <a:rPr lang="en-GB" sz="1800" dirty="0" err="1"/>
              <a:t>hyn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arwain</a:t>
            </a:r>
            <a:r>
              <a:rPr lang="en-GB" sz="1800" dirty="0"/>
              <a:t> at </a:t>
            </a:r>
            <a:r>
              <a:rPr lang="en-GB" sz="1800" dirty="0" err="1"/>
              <a:t>ddatblygu</a:t>
            </a:r>
            <a:r>
              <a:rPr lang="en-GB" sz="1800" dirty="0"/>
              <a:t>, </a:t>
            </a:r>
            <a:r>
              <a:rPr lang="en-GB" sz="1800" dirty="0" err="1"/>
              <a:t>cryfhau</a:t>
            </a:r>
            <a:r>
              <a:rPr lang="en-GB" sz="1800" dirty="0"/>
              <a:t> neu </a:t>
            </a:r>
            <a:r>
              <a:rPr lang="en-GB" sz="1800" dirty="0" err="1"/>
              <a:t>wanhau</a:t>
            </a:r>
            <a:r>
              <a:rPr lang="en-GB" sz="1800" dirty="0"/>
              <a:t> </a:t>
            </a:r>
            <a:r>
              <a:rPr lang="en-GB" sz="1800" dirty="0" err="1"/>
              <a:t>llwybrau</a:t>
            </a:r>
            <a:r>
              <a:rPr lang="en-GB" sz="1800" dirty="0"/>
              <a:t> a </a:t>
            </a:r>
            <a:r>
              <a:rPr lang="en-GB" sz="1800" dirty="0" err="1"/>
              <a:t>rhwydweithiau</a:t>
            </a:r>
            <a:r>
              <a:rPr lang="en-GB" sz="1800" dirty="0"/>
              <a:t> </a:t>
            </a:r>
            <a:r>
              <a:rPr lang="en-GB" sz="1800" dirty="0" err="1"/>
              <a:t>ar</a:t>
            </a:r>
            <a:r>
              <a:rPr lang="en-GB" sz="1800" dirty="0"/>
              <a:t> draws </a:t>
            </a:r>
            <a:r>
              <a:rPr lang="en-GB" sz="1800" dirty="0" err="1"/>
              <a:t>yr</a:t>
            </a:r>
            <a:r>
              <a:rPr lang="en-GB" sz="1800" dirty="0"/>
              <a:t> </a:t>
            </a:r>
            <a:r>
              <a:rPr lang="en-GB" sz="1800" dirty="0" err="1"/>
              <a:t>ymennydd</a:t>
            </a:r>
            <a:r>
              <a:rPr lang="en-GB" sz="1800" dirty="0"/>
              <a:t> </a:t>
            </a:r>
            <a:r>
              <a:rPr lang="en-GB" sz="1800" dirty="0" err="1"/>
              <a:t>oherwydd</a:t>
            </a:r>
            <a:r>
              <a:rPr lang="en-GB" sz="1800" dirty="0"/>
              <a:t> </a:t>
            </a:r>
            <a:r>
              <a:rPr lang="en-GB" sz="1800" dirty="0" err="1"/>
              <a:t>diffyg</a:t>
            </a:r>
            <a:r>
              <a:rPr lang="en-GB" sz="1800" dirty="0"/>
              <a:t> </a:t>
            </a:r>
            <a:r>
              <a:rPr lang="en-GB" sz="1800" dirty="0" err="1"/>
              <a:t>defnydd</a:t>
            </a:r>
            <a:r>
              <a:rPr lang="en-GB" sz="1800" dirty="0"/>
              <a:t>.</a:t>
            </a:r>
            <a:endParaRPr sz="1800" dirty="0"/>
          </a:p>
          <a:p>
            <a:pPr indent="-342900">
              <a:spcBef>
                <a:spcPts val="0"/>
              </a:spcBef>
              <a:buSzPts val="1800"/>
            </a:pPr>
            <a:r>
              <a:rPr lang="en-GB" sz="1800" dirty="0"/>
              <a:t>Mae </a:t>
            </a:r>
            <a:r>
              <a:rPr lang="en-GB" sz="1800" dirty="0" err="1"/>
              <a:t>celloedd</a:t>
            </a:r>
            <a:r>
              <a:rPr lang="en-GB" sz="1800" dirty="0"/>
              <a:t> </a:t>
            </a:r>
            <a:r>
              <a:rPr lang="en-GB" sz="1800" dirty="0" err="1"/>
              <a:t>nerfol</a:t>
            </a:r>
            <a:r>
              <a:rPr lang="en-GB" sz="1800" dirty="0"/>
              <a:t> </a:t>
            </a:r>
            <a:r>
              <a:rPr lang="en-GB" sz="1800" dirty="0" err="1"/>
              <a:t>newydd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gallu</a:t>
            </a:r>
            <a:r>
              <a:rPr lang="en-GB" sz="1800" dirty="0"/>
              <a:t> </a:t>
            </a:r>
            <a:r>
              <a:rPr lang="en-GB" sz="1800" dirty="0" err="1"/>
              <a:t>cynhyrchu</a:t>
            </a:r>
            <a:r>
              <a:rPr lang="en-GB" sz="1800" dirty="0"/>
              <a:t> - </a:t>
            </a:r>
            <a:r>
              <a:rPr lang="en-GB" sz="1800" dirty="0" err="1"/>
              <a:t>drwy</a:t>
            </a:r>
            <a:r>
              <a:rPr lang="en-GB" sz="1800" dirty="0"/>
              <a:t> </a:t>
            </a:r>
            <a:r>
              <a:rPr lang="en-GB" sz="1800" dirty="0" err="1"/>
              <a:t>gydol</a:t>
            </a:r>
            <a:r>
              <a:rPr lang="en-GB" sz="1800" dirty="0"/>
              <a:t> </a:t>
            </a:r>
            <a:r>
              <a:rPr lang="en-GB" sz="1800" dirty="0" err="1"/>
              <a:t>eich</a:t>
            </a:r>
            <a:r>
              <a:rPr lang="en-GB" sz="1800" dirty="0"/>
              <a:t> </a:t>
            </a:r>
            <a:r>
              <a:rPr lang="en-GB" sz="1800" dirty="0" err="1"/>
              <a:t>bywyd</a:t>
            </a:r>
            <a:r>
              <a:rPr lang="en-GB" sz="1800" dirty="0"/>
              <a:t>. (</a:t>
            </a:r>
            <a:r>
              <a:rPr lang="en-GB" sz="1800" dirty="0" err="1"/>
              <a:t>Er</a:t>
            </a:r>
            <a:r>
              <a:rPr lang="en-GB" sz="1800" dirty="0"/>
              <a:t> </a:t>
            </a:r>
            <a:r>
              <a:rPr lang="en-GB" sz="1800" dirty="0" err="1"/>
              <a:t>ei</a:t>
            </a:r>
            <a:r>
              <a:rPr lang="en-GB" sz="1800" dirty="0"/>
              <a:t> bod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ymddangos</a:t>
            </a:r>
            <a:r>
              <a:rPr lang="en-GB" sz="1800" dirty="0"/>
              <a:t> bod </a:t>
            </a:r>
            <a:r>
              <a:rPr lang="en-GB" sz="1800" dirty="0" err="1"/>
              <a:t>hyn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bennaf</a:t>
            </a:r>
            <a:r>
              <a:rPr lang="en-GB" sz="1800" dirty="0"/>
              <a:t> </a:t>
            </a:r>
            <a:r>
              <a:rPr lang="en-GB" sz="1800" dirty="0" err="1"/>
              <a:t>mewn</a:t>
            </a:r>
            <a:r>
              <a:rPr lang="en-GB" sz="1800" dirty="0"/>
              <a:t> un </a:t>
            </a:r>
            <a:r>
              <a:rPr lang="en-GB" sz="1800" dirty="0" err="1"/>
              <a:t>ardal</a:t>
            </a:r>
            <a:r>
              <a:rPr lang="en-GB" sz="1800" dirty="0"/>
              <a:t> </a:t>
            </a:r>
            <a:r>
              <a:rPr lang="en-GB" sz="1800" dirty="0" err="1"/>
              <a:t>o'r</a:t>
            </a:r>
            <a:r>
              <a:rPr lang="en-GB" sz="1800" dirty="0"/>
              <a:t> </a:t>
            </a:r>
            <a:r>
              <a:rPr lang="en-GB" sz="1800" dirty="0" err="1"/>
              <a:t>enw</a:t>
            </a:r>
            <a:r>
              <a:rPr lang="en-GB" sz="1800" dirty="0"/>
              <a:t> Hippocampus, ac </a:t>
            </a:r>
            <a:r>
              <a:rPr lang="en-GB" sz="1800" dirty="0" err="1"/>
              <a:t>wedi</a:t>
            </a:r>
            <a:r>
              <a:rPr lang="en-GB" sz="1800" dirty="0"/>
              <a:t> </a:t>
            </a:r>
            <a:r>
              <a:rPr lang="en-GB" sz="1800" dirty="0" err="1"/>
              <a:t>ei</a:t>
            </a:r>
            <a:r>
              <a:rPr lang="en-GB" sz="1800" dirty="0"/>
              <a:t> </a:t>
            </a:r>
            <a:r>
              <a:rPr lang="en-GB" sz="1800" dirty="0" err="1"/>
              <a:t>ddarganfod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unig</a:t>
            </a:r>
            <a:r>
              <a:rPr lang="en-GB" sz="1800" dirty="0"/>
              <a:t> </a:t>
            </a:r>
            <a:r>
              <a:rPr lang="en-GB" sz="1800" dirty="0" err="1"/>
              <a:t>mewn</a:t>
            </a:r>
            <a:r>
              <a:rPr lang="en-GB" sz="1800" dirty="0"/>
              <a:t> </a:t>
            </a:r>
            <a:r>
              <a:rPr lang="en-GB" sz="1800" dirty="0" err="1"/>
              <a:t>llygod</a:t>
            </a:r>
            <a:r>
              <a:rPr lang="en-GB" sz="1800" dirty="0"/>
              <a:t> </a:t>
            </a:r>
            <a:r>
              <a:rPr lang="en-GB" sz="1800" dirty="0" err="1"/>
              <a:t>hyd</a:t>
            </a:r>
            <a:r>
              <a:rPr lang="en-GB" sz="1800" dirty="0"/>
              <a:t> </a:t>
            </a:r>
            <a:r>
              <a:rPr lang="en-GB" sz="1800" dirty="0" err="1"/>
              <a:t>yn</a:t>
            </a:r>
            <a:r>
              <a:rPr lang="en-GB" sz="1800" dirty="0"/>
              <a:t> </a:t>
            </a:r>
            <a:r>
              <a:rPr lang="en-GB" sz="1800" dirty="0" err="1"/>
              <a:t>hyn</a:t>
            </a:r>
            <a:r>
              <a:rPr lang="en-GB" sz="1800" dirty="0"/>
              <a:t>)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title"/>
          </p:nvPr>
        </p:nvSpPr>
        <p:spPr>
          <a:xfrm>
            <a:off x="395536" y="188640"/>
            <a:ext cx="8229600" cy="1368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Goblygiadau</a:t>
            </a:r>
            <a:r>
              <a:rPr lang="en-GB" dirty="0"/>
              <a:t> </a:t>
            </a:r>
            <a:r>
              <a:rPr lang="en-GB" dirty="0" err="1"/>
              <a:t>ar</a:t>
            </a:r>
            <a:r>
              <a:rPr lang="en-GB" dirty="0"/>
              <a:t> </a:t>
            </a:r>
            <a:r>
              <a:rPr lang="en-GB" dirty="0" err="1"/>
              <a:t>gyfer</a:t>
            </a:r>
            <a:r>
              <a:rPr lang="en-GB" dirty="0"/>
              <a:t> </a:t>
            </a:r>
            <a:r>
              <a:rPr lang="en-GB" dirty="0" err="1"/>
              <a:t>ymarfer</a:t>
            </a:r>
            <a:r>
              <a:rPr lang="en-GB" dirty="0"/>
              <a:t>
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body" idx="1"/>
          </p:nvPr>
        </p:nvSpPr>
        <p:spPr>
          <a:xfrm>
            <a:off x="611560" y="1772816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br>
              <a:rPr lang="en-GB" sz="32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8"/>
          <p:cNvSpPr txBox="1"/>
          <p:nvPr/>
        </p:nvSpPr>
        <p:spPr>
          <a:xfrm>
            <a:off x="827584" y="1739821"/>
            <a:ext cx="7653536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/>
            <a:r>
              <a:rPr lang="en-GB" sz="3600" dirty="0">
                <a:solidFill>
                  <a:schemeClr val="dk1"/>
                </a:solidFill>
              </a:rPr>
              <a:t>A </a:t>
            </a:r>
            <a:r>
              <a:rPr lang="en-GB" sz="3600" dirty="0" err="1">
                <a:solidFill>
                  <a:schemeClr val="dk1"/>
                </a:solidFill>
              </a:rPr>
              <a:t>fyddech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yn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gweithredu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strategaethau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ar</a:t>
            </a:r>
            <a:r>
              <a:rPr lang="en-GB" sz="3600" dirty="0">
                <a:solidFill>
                  <a:schemeClr val="dk1"/>
                </a:solidFill>
              </a:rPr>
              <a:t> sail </a:t>
            </a:r>
            <a:r>
              <a:rPr lang="en-GB" sz="3600" dirty="0" err="1">
                <a:solidFill>
                  <a:schemeClr val="dk1"/>
                </a:solidFill>
              </a:rPr>
              <a:t>meddylfryd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yn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eich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ymarfer</a:t>
            </a:r>
            <a:r>
              <a:rPr lang="en-GB" sz="3600" dirty="0">
                <a:solidFill>
                  <a:schemeClr val="dk1"/>
                </a:solidFill>
              </a:rPr>
              <a:t> </a:t>
            </a:r>
            <a:r>
              <a:rPr lang="en-GB" sz="3600" dirty="0" err="1">
                <a:solidFill>
                  <a:schemeClr val="dk1"/>
                </a:solidFill>
              </a:rPr>
              <a:t>proffesiynol</a:t>
            </a:r>
            <a:r>
              <a:rPr lang="en-GB" sz="3600" dirty="0">
                <a:solidFill>
                  <a:schemeClr val="dk1"/>
                </a:solidFill>
              </a:rPr>
              <a:t>?
</a:t>
            </a:r>
            <a:endParaRPr sz="3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/>
            <a:r>
              <a:rPr lang="en-GB" sz="3600" dirty="0" err="1">
                <a:solidFill>
                  <a:schemeClr val="dk1"/>
                </a:solidFill>
              </a:rPr>
              <a:t>Os</a:t>
            </a:r>
            <a:r>
              <a:rPr lang="en-GB" sz="3600" dirty="0">
                <a:solidFill>
                  <a:schemeClr val="dk1"/>
                </a:solidFill>
              </a:rPr>
              <a:t> felly, </a:t>
            </a:r>
            <a:r>
              <a:rPr lang="en-GB" sz="3600" dirty="0" err="1">
                <a:solidFill>
                  <a:schemeClr val="dk1"/>
                </a:solidFill>
              </a:rPr>
              <a:t>sut</a:t>
            </a:r>
            <a:r>
              <a:rPr lang="en-GB" sz="3600" dirty="0">
                <a:solidFill>
                  <a:schemeClr val="dk1"/>
                </a:solidFill>
              </a:rPr>
              <a:t>?
</a:t>
            </a: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/>
            <a:r>
              <a:rPr lang="en-GB" dirty="0" err="1"/>
              <a:t>Cysylltiadau</a:t>
            </a:r>
            <a:r>
              <a:rPr lang="en-GB" dirty="0"/>
              <a:t> </a:t>
            </a:r>
            <a:r>
              <a:rPr lang="en-GB" dirty="0" err="1"/>
              <a:t>pellach</a:t>
            </a:r>
            <a:r>
              <a:rPr lang="en-GB" dirty="0"/>
              <a:t>
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9"/>
          <p:cNvSpPr txBox="1">
            <a:spLocks noGrp="1"/>
          </p:cNvSpPr>
          <p:nvPr>
            <p:ph type="body" idx="1"/>
          </p:nvPr>
        </p:nvSpPr>
        <p:spPr>
          <a:xfrm>
            <a:off x="457200" y="170157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GB" sz="3000" u="sng">
                <a:solidFill>
                  <a:schemeClr val="hlink"/>
                </a:solidFill>
                <a:hlinkClick r:id="rId3"/>
              </a:rPr>
              <a:t>https://learning.imascientist.org.uk/mindsets-and-metacognition/</a:t>
            </a:r>
            <a:endParaRPr sz="30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sz="32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http://www.learningscientists.org/blog/2018/4/19-1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GB" u="sng">
                <a:solidFill>
                  <a:schemeClr val="hlink"/>
                </a:solidFill>
                <a:hlinkClick r:id="rId5"/>
              </a:rPr>
              <a:t>https://www.theguardian.com/teacher-network/2018/jan/04/research-every-teacher-should-know-growth-mindset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/>
          </a:p>
          <a:p>
            <a:pPr marL="0" marR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1115616" y="1645556"/>
            <a:ext cx="705678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A4A530D97B3A46A18BA386DCD47A7D" ma:contentTypeVersion="13" ma:contentTypeDescription="Create a new document." ma:contentTypeScope="" ma:versionID="adce05373d6986f7e70bcaaadfdb8d50">
  <xsd:schema xmlns:xsd="http://www.w3.org/2001/XMLSchema" xmlns:xs="http://www.w3.org/2001/XMLSchema" xmlns:p="http://schemas.microsoft.com/office/2006/metadata/properties" xmlns:ns3="f888d35b-2221-4bba-87d3-f75da9699220" xmlns:ns4="34fd0961-33cc-4ce0-8a0d-a99978c5e944" targetNamespace="http://schemas.microsoft.com/office/2006/metadata/properties" ma:root="true" ma:fieldsID="36d9557d2052535e02fafe56afde9ef3" ns3:_="" ns4:_="">
    <xsd:import namespace="f888d35b-2221-4bba-87d3-f75da9699220"/>
    <xsd:import namespace="34fd0961-33cc-4ce0-8a0d-a99978c5e94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88d35b-2221-4bba-87d3-f75da96992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fd0961-33cc-4ce0-8a0d-a99978c5e9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7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5053F2-CCA2-474C-8686-0D51772C82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2E48892-3764-46AB-93F0-232FE996EC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88d35b-2221-4bba-87d3-f75da9699220"/>
    <ds:schemaRef ds:uri="34fd0961-33cc-4ce0-8a0d-a99978c5e9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EBE275-E0D9-4B04-8347-43943B9804A5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34fd0961-33cc-4ce0-8a0d-a99978c5e944"/>
    <ds:schemaRef ds:uri="http://schemas.openxmlformats.org/package/2006/metadata/core-properties"/>
    <ds:schemaRef ds:uri="f888d35b-2221-4bba-87d3-f75da969922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Blank</vt:lpstr>
      <vt:lpstr>Meddylfryd
</vt:lpstr>
      <vt:lpstr>Meddylfryd
</vt:lpstr>
      <vt:lpstr>Cwestiynau beirniadol  </vt:lpstr>
      <vt:lpstr>Herio'r meddylfryd - beth yw'r 5 safbwynt gwahanol a gyflwynir yn y blog hwn?
 (Darllenwch un i bob un yn eich grŵp, yna trafodwch)
</vt:lpstr>
      <vt:lpstr>Ymennydd 'plastig'?
</vt:lpstr>
      <vt:lpstr>Goblygiadau ar gyfer ymarfer
</vt:lpstr>
      <vt:lpstr>Cysylltiadau pellach
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Mindset</dc:title>
  <dc:creator>Susan Chapman [scc]</dc:creator>
  <cp:lastModifiedBy>Susan Chapman</cp:lastModifiedBy>
  <cp:revision>16</cp:revision>
  <dcterms:modified xsi:type="dcterms:W3CDTF">2019-08-26T10:44:28Z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0x01010088A4A530D97B3A46A18BA386DCD47A7D</vt:lpwstr>
  </property>
</Properties>
</file>