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A0F12-A9AA-4599-AC20-AFEE158B6061}" v="15" dt="2019-08-25T18:52:01.924"/>
    <p1510:client id="{B1BECE89-326B-46E1-8B52-7A8ED698BC73}" v="9" dt="2019-08-25T18:42:49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20915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97ff931f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97ff931f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mpact.chartered.college/article/sumeracki-weinstein-optimising-learning-retrieval-practic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t.org/sites/default/files/periodicals/willingham_0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ed.ac.uk/portal/files/14216085/retreival_practice_with_our_without_mind_mapping_boosts_fact_learning_in_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ingscientists.org/blog/2016/6/23-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learningscientists.org/blog/2018/6/7-1" TargetMode="External"/><Relationship Id="rId4" Type="http://schemas.openxmlformats.org/officeDocument/2006/relationships/hyperlink" Target="https://www.ncbi.nlm.nih.gov/pubmed/261732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dirty="0" err="1"/>
              <a:t>Ymarfer</a:t>
            </a:r>
            <a:r>
              <a:rPr lang="en-GB" dirty="0"/>
              <a:t> </a:t>
            </a:r>
            <a:r>
              <a:rPr lang="en-GB" dirty="0" err="1"/>
              <a:t>adalw</a:t>
            </a:r>
            <a:r>
              <a:rPr lang="en-GB" dirty="0"/>
              <a:t> </a:t>
            </a:r>
            <a:endParaRPr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2611016" y="1988431"/>
            <a:ext cx="3612738" cy="3384376"/>
          </a:xfrm>
          <a:prstGeom prst="wedgeRoundRectCallout">
            <a:avLst>
              <a:gd name="adj1" fmla="val -47849"/>
              <a:gd name="adj2" fmla="val 64271"/>
              <a:gd name="adj3" fmla="val 16667"/>
            </a:avLst>
          </a:prstGeom>
          <a:solidFill>
            <a:srgbClr val="93A299"/>
          </a:solidFill>
          <a:ln w="26425" cap="flat" cmpd="sng">
            <a:solidFill>
              <a:srgbClr val="6B76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SzPts val="1350"/>
            </a:pPr>
            <a:r>
              <a:rPr lang="en-GB" sz="2000" dirty="0" err="1">
                <a:solidFill>
                  <a:srgbClr val="FFFFFF"/>
                </a:solidFill>
              </a:rPr>
              <a:t>Os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byddwch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yn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rhoi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profion</a:t>
            </a:r>
            <a:r>
              <a:rPr lang="en-GB" sz="2000" dirty="0">
                <a:solidFill>
                  <a:srgbClr val="FFFFFF"/>
                </a:solidFill>
              </a:rPr>
              <a:t> a </a:t>
            </a:r>
            <a:r>
              <a:rPr lang="en-GB" sz="2000" dirty="0" err="1">
                <a:solidFill>
                  <a:srgbClr val="FFFFFF"/>
                </a:solidFill>
              </a:rPr>
              <a:t>chwisiau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i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blant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yn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aml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mae'n</a:t>
            </a:r>
            <a:r>
              <a:rPr lang="en-GB" sz="2000" dirty="0">
                <a:solidFill>
                  <a:srgbClr val="FFFFFF"/>
                </a:solidFill>
              </a:rPr>
              <a:t> help </a:t>
            </a:r>
            <a:r>
              <a:rPr lang="en-GB" sz="2000" dirty="0" err="1">
                <a:solidFill>
                  <a:srgbClr val="FFFFFF"/>
                </a:solidFill>
              </a:rPr>
              <a:t>mawr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iddynt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gofio’r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ffeithiau</a:t>
            </a:r>
            <a:r>
              <a:rPr lang="en-GB" sz="2000" dirty="0">
                <a:solidFill>
                  <a:srgbClr val="FFFFFF"/>
                </a:solidFill>
              </a:rPr>
              <a:t>.</a:t>
            </a:r>
          </a:p>
          <a:p>
            <a:pPr lvl="0" algn="ctr">
              <a:buSzPts val="1350"/>
            </a:pPr>
            <a:r>
              <a:rPr lang="en-GB" sz="2000" dirty="0">
                <a:solidFill>
                  <a:srgbClr val="FFFFFF"/>
                </a:solidFill>
              </a:rPr>
              <a:t>
PENNAETH
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045" y="5943600"/>
            <a:ext cx="1500647" cy="5286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3959"/>
            </a:pPr>
            <a:r>
              <a:rPr lang="en-GB" sz="3959" dirty="0" err="1"/>
              <a:t>Ymarfer</a:t>
            </a:r>
            <a:r>
              <a:rPr lang="en-GB" sz="3959" dirty="0"/>
              <a:t> </a:t>
            </a:r>
            <a:r>
              <a:rPr lang="en-GB" sz="3959" dirty="0" err="1"/>
              <a:t>adalw</a:t>
            </a:r>
            <a:r>
              <a:rPr lang="en-GB" sz="3959" dirty="0"/>
              <a:t> – </a:t>
            </a:r>
            <a:r>
              <a:rPr lang="en-GB" sz="3959" dirty="0" err="1"/>
              <a:t>Crynodeb</a:t>
            </a:r>
            <a:br>
              <a:rPr lang="en-GB" sz="395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959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457200" y="1052736"/>
            <a:ext cx="8435280" cy="568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ts val="1615"/>
              <a:buNone/>
            </a:pP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honiad</a:t>
            </a:r>
            <a:r>
              <a:rPr lang="en-GB" sz="2000" dirty="0"/>
              <a:t> </a:t>
            </a:r>
            <a:r>
              <a:rPr lang="en-GB" sz="2000" dirty="0" err="1"/>
              <a:t>yw</a:t>
            </a:r>
            <a:r>
              <a:rPr lang="en-GB" sz="2000" dirty="0"/>
              <a:t> bod y broses o </a:t>
            </a:r>
            <a:r>
              <a:rPr lang="en-GB" sz="2000" dirty="0" err="1"/>
              <a:t>brofi</a:t>
            </a:r>
            <a:r>
              <a:rPr lang="en-GB" sz="2000" dirty="0"/>
              <a:t> </a:t>
            </a:r>
            <a:r>
              <a:rPr lang="en-GB" sz="2000" dirty="0" err="1"/>
              <a:t>ynddi</a:t>
            </a:r>
            <a:r>
              <a:rPr lang="en-GB" sz="2000" dirty="0"/>
              <a:t> 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hun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cyfrannu</a:t>
            </a:r>
            <a:r>
              <a:rPr lang="en-GB" sz="2000" dirty="0"/>
              <a:t> at </a:t>
            </a:r>
            <a:r>
              <a:rPr lang="en-GB" sz="2000" dirty="0" err="1"/>
              <a:t>ddysgu</a:t>
            </a:r>
            <a:r>
              <a:rPr lang="en-GB" sz="2000" dirty="0"/>
              <a:t> - bod </a:t>
            </a:r>
            <a:r>
              <a:rPr lang="en-GB" sz="2000" dirty="0" err="1"/>
              <a:t>profion</a:t>
            </a:r>
            <a:r>
              <a:rPr lang="en-GB" sz="2000" dirty="0"/>
              <a:t> </a:t>
            </a:r>
            <a:r>
              <a:rPr lang="en-GB" sz="2000" dirty="0" err="1"/>
              <a:t>rheolaidd</a:t>
            </a:r>
            <a:r>
              <a:rPr lang="en-GB" sz="2000" dirty="0"/>
              <a:t>, ‘</a:t>
            </a:r>
            <a:r>
              <a:rPr lang="en-GB" sz="2000" dirty="0" err="1"/>
              <a:t>ysgafn</a:t>
            </a:r>
            <a:r>
              <a:rPr lang="en-GB" sz="2000" dirty="0"/>
              <a:t>', neu '</a:t>
            </a:r>
            <a:r>
              <a:rPr lang="en-GB" sz="2000" dirty="0" err="1"/>
              <a:t>cwisiau</a:t>
            </a:r>
            <a:r>
              <a:rPr lang="en-GB" sz="2000" dirty="0"/>
              <a:t>'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helpu</a:t>
            </a:r>
            <a:r>
              <a:rPr lang="en-GB" sz="2000" dirty="0"/>
              <a:t> plant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ddysgu</a:t>
            </a:r>
            <a:r>
              <a:rPr lang="en-GB" sz="2000" dirty="0"/>
              <a:t> (</a:t>
            </a:r>
            <a:r>
              <a:rPr lang="en-GB" sz="2000" dirty="0" err="1"/>
              <a:t>yn</a:t>
            </a:r>
            <a:r>
              <a:rPr lang="en-GB" sz="2000" dirty="0"/>
              <a:t> well nag </a:t>
            </a:r>
            <a:r>
              <a:rPr lang="en-GB" sz="2000" dirty="0" err="1"/>
              <a:t>ailddarllen</a:t>
            </a:r>
            <a:r>
              <a:rPr lang="en-GB" sz="2000" dirty="0"/>
              <a:t> y </a:t>
            </a:r>
            <a:r>
              <a:rPr lang="en-GB" sz="2000" dirty="0" err="1"/>
              <a:t>wybodaeth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unig</a:t>
            </a:r>
            <a:r>
              <a:rPr lang="en-GB" sz="2000" dirty="0"/>
              <a:t>). </a:t>
            </a:r>
            <a:r>
              <a:rPr lang="en-GB" sz="2000" dirty="0" err="1"/>
              <a:t>Gelwir</a:t>
            </a:r>
            <a:r>
              <a:rPr lang="en-GB" sz="2000" dirty="0"/>
              <a:t> y broses </a:t>
            </a:r>
            <a:r>
              <a:rPr lang="en-GB" sz="2000" dirty="0" err="1"/>
              <a:t>yn</a:t>
            </a:r>
            <a:r>
              <a:rPr lang="en-GB" sz="2000" dirty="0"/>
              <a:t> ' </a:t>
            </a:r>
            <a:r>
              <a:rPr lang="en-GB" sz="2000" dirty="0" err="1"/>
              <a:t>arfer</a:t>
            </a:r>
            <a:r>
              <a:rPr lang="en-GB" sz="2000" dirty="0"/>
              <a:t> </a:t>
            </a:r>
            <a:r>
              <a:rPr lang="en-GB" sz="2000" dirty="0" err="1"/>
              <a:t>adalw</a:t>
            </a:r>
            <a:r>
              <a:rPr lang="en-GB" sz="2000" dirty="0"/>
              <a:t>’. </a:t>
            </a:r>
            <a:endParaRPr sz="2000" dirty="0"/>
          </a:p>
          <a:p>
            <a:pPr marL="0" marR="0" lvl="0" indent="0" algn="l" rtl="0">
              <a:lnSpc>
                <a:spcPct val="100000"/>
              </a:lnSpc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1615"/>
              <a:buFont typeface="Arial"/>
              <a:buNone/>
            </a:pPr>
            <a:r>
              <a:rPr lang="en-GB" sz="2000" b="0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endParaRPr sz="2000" b="0" i="0" u="none" strike="noStrike" cap="none" dirty="0">
              <a:solidFill>
                <a:schemeClr val="dk1"/>
              </a:solidFill>
              <a:sym typeface="Arial"/>
            </a:endParaRPr>
          </a:p>
          <a:p>
            <a:pPr marL="0" lvl="0" indent="0">
              <a:spcBef>
                <a:spcPts val="323"/>
              </a:spcBef>
              <a:buSzPts val="1615"/>
              <a:buNone/>
            </a:pPr>
            <a:r>
              <a:rPr lang="en-GB" sz="2000" dirty="0" err="1"/>
              <a:t>Mae'r</a:t>
            </a:r>
            <a:r>
              <a:rPr lang="en-GB" sz="2000" dirty="0"/>
              <a:t> </a:t>
            </a:r>
            <a:r>
              <a:rPr lang="en-GB" sz="2000" dirty="0" err="1"/>
              <a:t>strategaeth</a:t>
            </a:r>
            <a:r>
              <a:rPr lang="en-GB" sz="2000" dirty="0"/>
              <a:t> hon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gysylltiedig</a:t>
            </a:r>
            <a:r>
              <a:rPr lang="en-GB" sz="2000" dirty="0"/>
              <a:t> â model </a:t>
            </a:r>
            <a:r>
              <a:rPr lang="en-GB" sz="2000" dirty="0" err="1"/>
              <a:t>seicoleg</a:t>
            </a:r>
            <a:r>
              <a:rPr lang="en-GB" sz="2000" dirty="0"/>
              <a:t> </a:t>
            </a:r>
            <a:r>
              <a:rPr lang="en-GB" sz="2000" dirty="0" err="1"/>
              <a:t>wybyddol</a:t>
            </a:r>
            <a:r>
              <a:rPr lang="en-GB" sz="2000" dirty="0"/>
              <a:t> </a:t>
            </a:r>
            <a:r>
              <a:rPr lang="en-GB" sz="2000" dirty="0" err="1"/>
              <a:t>o’r</a:t>
            </a:r>
            <a:r>
              <a:rPr lang="en-GB" sz="2000" dirty="0"/>
              <a:t> </a:t>
            </a:r>
            <a:r>
              <a:rPr lang="en-GB" sz="2000" dirty="0" err="1"/>
              <a:t>cof</a:t>
            </a:r>
            <a:r>
              <a:rPr lang="en-GB" sz="2000" dirty="0"/>
              <a:t> </a:t>
            </a:r>
            <a:r>
              <a:rPr lang="en-GB" sz="2000" dirty="0" err="1"/>
              <a:t>lle</a:t>
            </a:r>
            <a:r>
              <a:rPr lang="en-GB" sz="2000" dirty="0"/>
              <a:t> y </a:t>
            </a:r>
            <a:r>
              <a:rPr lang="en-GB" sz="2000" dirty="0" err="1"/>
              <a:t>caiff</a:t>
            </a:r>
            <a:r>
              <a:rPr lang="en-GB" sz="2000" dirty="0"/>
              <a:t> </a:t>
            </a:r>
            <a:r>
              <a:rPr lang="en-GB" sz="2000" dirty="0" err="1"/>
              <a:t>syniadau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cadw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y '</a:t>
            </a:r>
            <a:r>
              <a:rPr lang="en-GB" sz="2000" dirty="0" err="1"/>
              <a:t>cof</a:t>
            </a:r>
            <a:r>
              <a:rPr lang="en-GB" sz="2000" dirty="0"/>
              <a:t> </a:t>
            </a:r>
            <a:r>
              <a:rPr lang="en-GB" sz="2000" dirty="0" err="1"/>
              <a:t>gweithiol</a:t>
            </a:r>
            <a:r>
              <a:rPr lang="en-GB" sz="2000" dirty="0"/>
              <a:t>' </a:t>
            </a:r>
            <a:r>
              <a:rPr lang="en-GB" sz="2000" dirty="0" err="1"/>
              <a:t>tra'u</a:t>
            </a:r>
            <a:r>
              <a:rPr lang="en-GB" sz="2000" dirty="0"/>
              <a:t> bod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cael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defnyddio'n</a:t>
            </a:r>
            <a:r>
              <a:rPr lang="en-GB" sz="2000" dirty="0"/>
              <a:t> </a:t>
            </a:r>
            <a:r>
              <a:rPr lang="en-GB" sz="2000" dirty="0" err="1"/>
              <a:t>ymwybodol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y </a:t>
            </a:r>
            <a:r>
              <a:rPr lang="en-GB" sz="2000" dirty="0" err="1"/>
              <a:t>pryd</a:t>
            </a:r>
            <a:r>
              <a:rPr lang="en-GB" sz="2000" dirty="0"/>
              <a:t>, </a:t>
            </a:r>
            <a:r>
              <a:rPr lang="en-GB" sz="2000" dirty="0" err="1"/>
              <a:t>ond</a:t>
            </a:r>
            <a:r>
              <a:rPr lang="en-GB" sz="2000" dirty="0"/>
              <a:t> </a:t>
            </a:r>
            <a:r>
              <a:rPr lang="en-GB" sz="2000" dirty="0" err="1"/>
              <a:t>er</a:t>
            </a:r>
            <a:r>
              <a:rPr lang="en-GB" sz="2000" dirty="0"/>
              <a:t> </a:t>
            </a:r>
            <a:r>
              <a:rPr lang="en-GB" sz="2000" dirty="0" err="1"/>
              <a:t>mwyn</a:t>
            </a:r>
            <a:r>
              <a:rPr lang="en-GB" sz="2000" dirty="0"/>
              <a:t> </a:t>
            </a:r>
            <a:r>
              <a:rPr lang="en-GB" sz="2000" dirty="0" err="1"/>
              <a:t>i'r</a:t>
            </a:r>
            <a:r>
              <a:rPr lang="en-GB" sz="2000" dirty="0"/>
              <a:t> </a:t>
            </a:r>
            <a:r>
              <a:rPr lang="en-GB" sz="2000" dirty="0" err="1"/>
              <a:t>rhain</a:t>
            </a:r>
            <a:r>
              <a:rPr lang="en-GB" sz="2000" dirty="0"/>
              <a:t> </a:t>
            </a:r>
            <a:r>
              <a:rPr lang="en-GB" sz="2000" dirty="0" err="1"/>
              <a:t>ddod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fath</a:t>
            </a:r>
            <a:r>
              <a:rPr lang="en-GB" sz="2000" dirty="0"/>
              <a:t> o </a:t>
            </a:r>
            <a:r>
              <a:rPr lang="en-GB" sz="2000" dirty="0" err="1"/>
              <a:t>atgofion</a:t>
            </a:r>
            <a:r>
              <a:rPr lang="en-GB" sz="2000" dirty="0"/>
              <a:t> </a:t>
            </a:r>
            <a:r>
              <a:rPr lang="en-GB" sz="2000" dirty="0" err="1"/>
              <a:t>sy'n</a:t>
            </a:r>
            <a:r>
              <a:rPr lang="en-GB" sz="2000" dirty="0"/>
              <a:t> para, </a:t>
            </a:r>
            <a:r>
              <a:rPr lang="en-GB" sz="2000" dirty="0" err="1"/>
              <a:t>rhaid</a:t>
            </a:r>
            <a:r>
              <a:rPr lang="en-GB" sz="2000" dirty="0"/>
              <a:t> </a:t>
            </a:r>
            <a:r>
              <a:rPr lang="en-GB" sz="2000" dirty="0" err="1"/>
              <a:t>iddynt</a:t>
            </a:r>
            <a:r>
              <a:rPr lang="en-GB" sz="2000" dirty="0"/>
              <a:t> </a:t>
            </a:r>
            <a:r>
              <a:rPr lang="en-GB" sz="2000" dirty="0" err="1"/>
              <a:t>ddod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rhan</a:t>
            </a:r>
            <a:r>
              <a:rPr lang="en-GB" sz="2000" dirty="0"/>
              <a:t> </a:t>
            </a:r>
            <a:r>
              <a:rPr lang="en-GB" sz="2000" dirty="0" err="1"/>
              <a:t>o'r</a:t>
            </a:r>
            <a:r>
              <a:rPr lang="en-GB" sz="2000" dirty="0"/>
              <a:t> ‘</a:t>
            </a:r>
            <a:r>
              <a:rPr lang="en-GB" sz="2000" dirty="0" err="1"/>
              <a:t>cof</a:t>
            </a:r>
            <a:r>
              <a:rPr lang="en-GB" sz="2000" dirty="0"/>
              <a:t> </a:t>
            </a:r>
            <a:r>
              <a:rPr lang="en-GB" sz="2000" dirty="0" err="1"/>
              <a:t>hirdymor</a:t>
            </a:r>
            <a:r>
              <a:rPr lang="en-GB" sz="2000" dirty="0"/>
              <a:t>'.
</a:t>
            </a:r>
            <a:endParaRPr sz="2000" b="0" i="0" u="none" strike="noStrike" cap="none" dirty="0">
              <a:solidFill>
                <a:schemeClr val="dk1"/>
              </a:solidFill>
              <a:sym typeface="Arial"/>
            </a:endParaRPr>
          </a:p>
          <a:p>
            <a:pPr marL="0" lvl="0" indent="0">
              <a:spcBef>
                <a:spcPts val="323"/>
              </a:spcBef>
              <a:buSzPts val="1615"/>
              <a:buNone/>
            </a:pPr>
            <a:r>
              <a:rPr lang="en-GB" sz="2000" dirty="0"/>
              <a:t>Barn </a:t>
            </a:r>
            <a:r>
              <a:rPr lang="en-GB" sz="2000" dirty="0" err="1"/>
              <a:t>niwrowyddoniaeth</a:t>
            </a:r>
            <a:r>
              <a:rPr lang="en-GB" sz="2000" dirty="0"/>
              <a:t> o </a:t>
            </a:r>
            <a:r>
              <a:rPr lang="en-GB" sz="2000" dirty="0" err="1"/>
              <a:t>hyn</a:t>
            </a:r>
            <a:r>
              <a:rPr lang="en-GB" sz="2000" dirty="0"/>
              <a:t> </a:t>
            </a:r>
            <a:r>
              <a:rPr lang="en-GB" sz="2000" dirty="0" err="1"/>
              <a:t>fyddai</a:t>
            </a:r>
            <a:r>
              <a:rPr lang="en-GB" sz="2000" dirty="0"/>
              <a:t> bod </a:t>
            </a:r>
            <a:r>
              <a:rPr lang="en-GB" sz="2000" dirty="0" err="1"/>
              <a:t>gweithrediad</a:t>
            </a:r>
            <a:r>
              <a:rPr lang="en-GB" sz="2000" dirty="0"/>
              <a:t> </a:t>
            </a:r>
            <a:r>
              <a:rPr lang="en-GB" sz="2000" dirty="0" err="1"/>
              <a:t>celloedd</a:t>
            </a:r>
            <a:r>
              <a:rPr lang="en-GB" sz="2000" dirty="0"/>
              <a:t>/</a:t>
            </a:r>
            <a:r>
              <a:rPr lang="en-GB" sz="2000" dirty="0" err="1"/>
              <a:t>llwybrau’r</a:t>
            </a:r>
            <a:r>
              <a:rPr lang="en-GB" sz="2000" dirty="0"/>
              <a:t> </a:t>
            </a:r>
            <a:r>
              <a:rPr lang="en-GB" sz="2000" dirty="0" err="1"/>
              <a:t>ymennydd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y foment,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olion</a:t>
            </a:r>
            <a:r>
              <a:rPr lang="en-GB" sz="2000" dirty="0"/>
              <a:t> </a:t>
            </a:r>
            <a:r>
              <a:rPr lang="en-GB" sz="2000" dirty="0" err="1"/>
              <a:t>mae'r</a:t>
            </a:r>
            <a:r>
              <a:rPr lang="en-GB" sz="2000" dirty="0"/>
              <a:t> </a:t>
            </a:r>
            <a:r>
              <a:rPr lang="en-GB" sz="2000" dirty="0" err="1"/>
              <a:t>gweithgaredd</a:t>
            </a:r>
            <a:r>
              <a:rPr lang="en-GB" sz="2000" dirty="0"/>
              <a:t> </a:t>
            </a:r>
            <a:r>
              <a:rPr lang="en-GB" sz="2000" dirty="0" err="1"/>
              <a:t>hwn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gadael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ffurf</a:t>
            </a:r>
            <a:r>
              <a:rPr lang="en-GB" sz="2000" dirty="0"/>
              <a:t> </a:t>
            </a:r>
            <a:r>
              <a:rPr lang="en-GB" sz="2000" dirty="0" err="1"/>
              <a:t>newidiadau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gysylltiadau</a:t>
            </a:r>
            <a:r>
              <a:rPr lang="en-GB" sz="2000" dirty="0"/>
              <a:t> </a:t>
            </a:r>
            <a:r>
              <a:rPr lang="en-GB" sz="2000" dirty="0" err="1"/>
              <a:t>rhwng</a:t>
            </a:r>
            <a:r>
              <a:rPr lang="en-GB" sz="2000" dirty="0"/>
              <a:t> </a:t>
            </a:r>
            <a:r>
              <a:rPr lang="en-GB" sz="2000" dirty="0" err="1"/>
              <a:t>celloedd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ymennydd</a:t>
            </a:r>
            <a:r>
              <a:rPr lang="en-GB" sz="2000" dirty="0"/>
              <a:t> </a:t>
            </a:r>
            <a:r>
              <a:rPr lang="en-GB" sz="2000" dirty="0" err="1"/>
              <a:t>sy'n</a:t>
            </a:r>
            <a:r>
              <a:rPr lang="en-GB" sz="2000" dirty="0"/>
              <a:t> sail </a:t>
            </a:r>
            <a:r>
              <a:rPr lang="en-GB" sz="2000" dirty="0" err="1"/>
              <a:t>i'r</a:t>
            </a:r>
            <a:r>
              <a:rPr lang="en-GB" sz="2000" dirty="0"/>
              <a:t> </a:t>
            </a:r>
            <a:r>
              <a:rPr lang="en-GB" sz="2000" dirty="0" err="1"/>
              <a:t>cof</a:t>
            </a:r>
            <a:r>
              <a:rPr lang="en-GB" sz="2000" dirty="0"/>
              <a:t> </a:t>
            </a:r>
            <a:r>
              <a:rPr lang="en-GB" sz="2000" dirty="0" err="1"/>
              <a:t>hirdymor</a:t>
            </a:r>
            <a:r>
              <a:rPr lang="en-GB" sz="2000" dirty="0"/>
              <a:t>. Mae </a:t>
            </a:r>
            <a:r>
              <a:rPr lang="en-GB" sz="2000" dirty="0" err="1"/>
              <a:t>ailadrodd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un </a:t>
            </a:r>
            <a:r>
              <a:rPr lang="en-GB" sz="2000" dirty="0" err="1"/>
              <a:t>gweithgaredd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cryfhau'r</a:t>
            </a:r>
            <a:r>
              <a:rPr lang="en-GB" sz="2000" dirty="0"/>
              <a:t> </a:t>
            </a:r>
            <a:r>
              <a:rPr lang="en-GB" sz="2000" dirty="0" err="1"/>
              <a:t>cysylltiadau</a:t>
            </a:r>
            <a:r>
              <a:rPr lang="en-GB" sz="2000" dirty="0"/>
              <a:t>. </a:t>
            </a:r>
            <a:r>
              <a:rPr lang="en-GB" sz="2000" dirty="0" err="1"/>
              <a:t>Mae'r</a:t>
            </a:r>
            <a:r>
              <a:rPr lang="en-GB" sz="2000" dirty="0"/>
              <a:t> </a:t>
            </a:r>
            <a:r>
              <a:rPr lang="en-GB" sz="2000" dirty="0" err="1"/>
              <a:t>ymdrech</a:t>
            </a:r>
            <a:r>
              <a:rPr lang="en-GB" sz="2000" dirty="0"/>
              <a:t> </a:t>
            </a:r>
            <a:r>
              <a:rPr lang="en-GB" sz="2000" dirty="0" err="1"/>
              <a:t>sydd</a:t>
            </a:r>
            <a:r>
              <a:rPr lang="en-GB" sz="2000" dirty="0"/>
              <a:t> 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hangen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adalw</a:t>
            </a:r>
            <a:r>
              <a:rPr lang="en-GB" sz="2000" dirty="0"/>
              <a:t> (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hytrach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dim </a:t>
            </a:r>
            <a:r>
              <a:rPr lang="en-GB" sz="2000" dirty="0" err="1"/>
              <a:t>ond</a:t>
            </a:r>
            <a:r>
              <a:rPr lang="en-GB" sz="2000" dirty="0"/>
              <a:t> </a:t>
            </a:r>
            <a:r>
              <a:rPr lang="en-GB" sz="2000" dirty="0" err="1"/>
              <a:t>edrych</a:t>
            </a:r>
            <a:r>
              <a:rPr lang="en-GB" sz="2000" dirty="0"/>
              <a:t> </a:t>
            </a:r>
            <a:r>
              <a:rPr lang="en-GB" sz="2000" dirty="0" err="1"/>
              <a:t>arno</a:t>
            </a:r>
            <a:r>
              <a:rPr lang="en-GB" sz="2000" dirty="0"/>
              <a:t> </a:t>
            </a:r>
            <a:r>
              <a:rPr lang="en-GB" sz="2000" dirty="0" err="1"/>
              <a:t>eto</a:t>
            </a:r>
            <a:r>
              <a:rPr lang="en-GB" sz="2000" dirty="0"/>
              <a:t>)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bwysig</a:t>
            </a:r>
            <a:r>
              <a:rPr lang="en-GB" sz="2000" dirty="0"/>
              <a:t> - </a:t>
            </a:r>
            <a:r>
              <a:rPr lang="en-GB" sz="2000" dirty="0" err="1"/>
              <a:t>gan</a:t>
            </a:r>
            <a:r>
              <a:rPr lang="en-GB" sz="2000" dirty="0"/>
              <a:t> 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fod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cysylltu</a:t>
            </a:r>
            <a:r>
              <a:rPr lang="en-GB" sz="2000" dirty="0"/>
              <a:t> </a:t>
            </a:r>
            <a:r>
              <a:rPr lang="en-GB" sz="2000" dirty="0" err="1"/>
              <a:t>cymhelliad</a:t>
            </a:r>
            <a:r>
              <a:rPr lang="en-GB" sz="2000" dirty="0"/>
              <a:t> a </a:t>
            </a:r>
            <a:r>
              <a:rPr lang="en-GB" sz="2000" dirty="0" err="1"/>
              <a:t>sylw</a:t>
            </a:r>
            <a:r>
              <a:rPr lang="en-GB" sz="2000" dirty="0"/>
              <a:t> - </a:t>
            </a:r>
            <a:r>
              <a:rPr lang="en-GB" sz="2000" dirty="0" err="1"/>
              <a:t>mae</a:t>
            </a:r>
            <a:r>
              <a:rPr lang="en-GB" sz="2000" dirty="0"/>
              <a:t> </a:t>
            </a:r>
            <a:r>
              <a:rPr lang="en-GB" sz="2000" dirty="0" err="1"/>
              <a:t>pobl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gymhleth</a:t>
            </a:r>
            <a:r>
              <a:rPr lang="en-GB" sz="2000" dirty="0"/>
              <a:t>!
</a:t>
            </a:r>
            <a:endParaRPr sz="1800" b="0" i="0" u="none" strike="noStrike" cap="none" dirty="0">
              <a:solidFill>
                <a:schemeClr val="dk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3959"/>
            </a:pPr>
            <a:r>
              <a:rPr lang="en-GB" sz="3959" dirty="0" err="1"/>
              <a:t>Cwestiynau</a:t>
            </a:r>
            <a:r>
              <a:rPr lang="en-GB" sz="3959" dirty="0"/>
              <a:t> </a:t>
            </a:r>
            <a:r>
              <a:rPr lang="en-GB" sz="3959" dirty="0" err="1"/>
              <a:t>beirniadol</a:t>
            </a:r>
            <a:r>
              <a:rPr lang="en-GB" sz="3959" dirty="0"/>
              <a:t> </a:t>
            </a:r>
            <a:br>
              <a:rPr lang="en-GB" sz="395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959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549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90000"/>
              </a:lnSpc>
              <a:spcBef>
                <a:spcPts val="592"/>
              </a:spcBef>
              <a:buSzPts val="2960"/>
            </a:pPr>
            <a:r>
              <a:rPr lang="en-GB" sz="2960" dirty="0" err="1"/>
              <a:t>Ydy'r</a:t>
            </a:r>
            <a:r>
              <a:rPr lang="en-GB" sz="2960" dirty="0"/>
              <a:t> </a:t>
            </a:r>
            <a:r>
              <a:rPr lang="en-GB" sz="2960" dirty="0" err="1"/>
              <a:t>gwaith</a:t>
            </a:r>
            <a:r>
              <a:rPr lang="en-GB" sz="2960" dirty="0"/>
              <a:t> </a:t>
            </a:r>
            <a:r>
              <a:rPr lang="en-GB" sz="2960" dirty="0" err="1"/>
              <a:t>ymchwil</a:t>
            </a:r>
            <a:r>
              <a:rPr lang="en-GB" sz="2960" dirty="0"/>
              <a:t> </a:t>
            </a:r>
            <a:r>
              <a:rPr lang="en-GB" sz="2960" dirty="0" err="1"/>
              <a:t>wedi'i</a:t>
            </a:r>
            <a:r>
              <a:rPr lang="en-GB" sz="2960" dirty="0"/>
              <a:t> </a:t>
            </a:r>
            <a:r>
              <a:rPr lang="en-GB" sz="2960" dirty="0" err="1"/>
              <a:t>wneud</a:t>
            </a:r>
            <a:r>
              <a:rPr lang="en-GB" sz="2960" dirty="0"/>
              <a:t> </a:t>
            </a:r>
            <a:r>
              <a:rPr lang="en-GB" sz="2960" dirty="0" err="1"/>
              <a:t>ar</a:t>
            </a:r>
            <a:r>
              <a:rPr lang="en-GB" sz="2960" dirty="0"/>
              <a:t> </a:t>
            </a:r>
            <a:r>
              <a:rPr lang="en-GB" sz="2960" dirty="0" err="1"/>
              <a:t>blant</a:t>
            </a:r>
            <a:r>
              <a:rPr lang="en-GB" sz="2960" dirty="0"/>
              <a:t> (</a:t>
            </a:r>
            <a:r>
              <a:rPr lang="en-GB" sz="2960" dirty="0" err="1"/>
              <a:t>cynradd</a:t>
            </a:r>
            <a:r>
              <a:rPr lang="en-GB" sz="2960" dirty="0"/>
              <a:t>)?
A </a:t>
            </a:r>
            <a:r>
              <a:rPr lang="en-GB" sz="2960" dirty="0" err="1"/>
              <a:t>yw'r</a:t>
            </a:r>
            <a:r>
              <a:rPr lang="en-GB" sz="2960" dirty="0"/>
              <a:t> </a:t>
            </a:r>
            <a:r>
              <a:rPr lang="en-GB" sz="2960" dirty="0" err="1"/>
              <a:t>ymchwil</a:t>
            </a:r>
            <a:r>
              <a:rPr lang="en-GB" sz="2960" dirty="0"/>
              <a:t> </a:t>
            </a:r>
            <a:r>
              <a:rPr lang="en-GB" sz="2960" dirty="0" err="1"/>
              <a:t>wedi'i</a:t>
            </a:r>
            <a:r>
              <a:rPr lang="en-GB" sz="2960" dirty="0"/>
              <a:t> </a:t>
            </a:r>
            <a:r>
              <a:rPr lang="en-GB" sz="2960" dirty="0" err="1"/>
              <a:t>gynnal</a:t>
            </a:r>
            <a:r>
              <a:rPr lang="en-GB" sz="2960" dirty="0"/>
              <a:t> </a:t>
            </a:r>
            <a:r>
              <a:rPr lang="en-GB" sz="2960" dirty="0" err="1"/>
              <a:t>mewn</a:t>
            </a:r>
            <a:r>
              <a:rPr lang="en-GB" sz="2960" dirty="0"/>
              <a:t> </a:t>
            </a:r>
            <a:r>
              <a:rPr lang="en-GB" sz="2960" dirty="0" err="1"/>
              <a:t>ysgolion</a:t>
            </a:r>
            <a:r>
              <a:rPr lang="en-GB" sz="2960" dirty="0"/>
              <a:t> neu </a:t>
            </a:r>
            <a:r>
              <a:rPr lang="en-GB" sz="2960" dirty="0" err="1"/>
              <a:t>yn</a:t>
            </a:r>
            <a:r>
              <a:rPr lang="en-GB" sz="2960" dirty="0"/>
              <a:t> y lab?
Pa </a:t>
            </a:r>
            <a:r>
              <a:rPr lang="en-GB" sz="2960" dirty="0" err="1"/>
              <a:t>fath</a:t>
            </a:r>
            <a:r>
              <a:rPr lang="en-GB" sz="2960" dirty="0"/>
              <a:t> o </a:t>
            </a:r>
            <a:r>
              <a:rPr lang="en-GB" sz="2960" dirty="0" err="1"/>
              <a:t>ddysgu</a:t>
            </a:r>
            <a:r>
              <a:rPr lang="en-GB" sz="2960" dirty="0"/>
              <a:t> </a:t>
            </a:r>
            <a:r>
              <a:rPr lang="en-GB" sz="2960" dirty="0" err="1"/>
              <a:t>sy'n</a:t>
            </a:r>
            <a:r>
              <a:rPr lang="en-GB" sz="2960" dirty="0"/>
              <a:t> </a:t>
            </a:r>
            <a:r>
              <a:rPr lang="en-GB" sz="2960" dirty="0" err="1"/>
              <a:t>cael</a:t>
            </a:r>
            <a:r>
              <a:rPr lang="en-GB" sz="2960" dirty="0"/>
              <a:t> </a:t>
            </a:r>
            <a:r>
              <a:rPr lang="en-GB" sz="2960" dirty="0" err="1"/>
              <a:t>ei</a:t>
            </a:r>
            <a:r>
              <a:rPr lang="en-GB" sz="2960" dirty="0"/>
              <a:t> </a:t>
            </a:r>
            <a:r>
              <a:rPr lang="en-GB" sz="2960" dirty="0" err="1"/>
              <a:t>werthfawrogi</a:t>
            </a:r>
            <a:r>
              <a:rPr lang="en-GB" sz="2960" dirty="0"/>
              <a:t> </a:t>
            </a:r>
            <a:r>
              <a:rPr lang="en-GB" sz="2960" dirty="0" err="1"/>
              <a:t>yma</a:t>
            </a:r>
            <a:r>
              <a:rPr lang="en-GB" sz="2960" dirty="0"/>
              <a:t>?</a:t>
            </a: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dirty="0" err="1"/>
              <a:t>Ffynhonnell</a:t>
            </a:r>
            <a:r>
              <a:rPr lang="en-GB" dirty="0"/>
              <a:t> </a:t>
            </a:r>
            <a:r>
              <a:rPr lang="en-GB" dirty="0" err="1"/>
              <a:t>gyntaf</a:t>
            </a:r>
            <a:r>
              <a:rPr lang="en-GB" dirty="0"/>
              <a:t>
</a:t>
            </a:r>
            <a:endParaRPr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Sumeracki</a:t>
            </a:r>
            <a:r>
              <a:rPr lang="en-GB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M.A and Weinstein, Y. (2018) Optimising Learning Using Retrieval Practice, </a:t>
            </a:r>
            <a:r>
              <a:rPr lang="en-GB" sz="3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Impact</a:t>
            </a:r>
            <a:r>
              <a:rPr lang="en-GB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2.</a:t>
            </a:r>
            <a:r>
              <a:rPr lang="en-GB" sz="32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dirty="0" err="1"/>
              <a:t>Cyswllt</a:t>
            </a:r>
            <a:r>
              <a:rPr lang="en-GB" dirty="0"/>
              <a:t> </a:t>
            </a:r>
            <a:r>
              <a:rPr lang="en-GB" dirty="0" err="1"/>
              <a:t>mynediad</a:t>
            </a:r>
            <a:r>
              <a:rPr lang="en-GB" dirty="0"/>
              <a:t> </a:t>
            </a:r>
            <a:r>
              <a:rPr lang="en-GB" dirty="0" err="1"/>
              <a:t>agored</a:t>
            </a:r>
            <a:r>
              <a:rPr lang="en-GB" dirty="0"/>
              <a:t>:
</a:t>
            </a:r>
            <a:r>
              <a:rPr lang="en-GB" sz="32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https://impact.chartered.college/article/sumeracki-weinstein-optimising-learning-retrieval-practice/</a:t>
            </a: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dirty="0"/>
              <a:t>Ail </a:t>
            </a:r>
            <a:r>
              <a:rPr lang="en-GB" dirty="0" err="1"/>
              <a:t>ffynhonnell</a:t>
            </a:r>
            <a:r>
              <a:rPr lang="en-GB" dirty="0"/>
              <a:t>
</a:t>
            </a:r>
            <a:endParaRPr dirty="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Willingham, D. (2008)Ask the Cognitive Scientist: What will Improve a Student’s Memory? American Educator 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https://www.aft.org/sites/default/files/periodicals/willingham_0.pdf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dirty="0" err="1"/>
              <a:t>Trydedd</a:t>
            </a:r>
            <a:r>
              <a:rPr lang="en-GB" dirty="0"/>
              <a:t> </a:t>
            </a:r>
            <a:r>
              <a:rPr lang="en-GB" dirty="0" err="1"/>
              <a:t>ffynhonnell</a:t>
            </a:r>
            <a:r>
              <a:rPr lang="en-GB" dirty="0"/>
              <a:t>
</a:t>
            </a:r>
            <a:endParaRPr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2960"/>
              <a:buFont typeface="Arial"/>
              <a:buNone/>
            </a:pPr>
            <a:r>
              <a:rPr lang="en-GB" sz="2960" b="0" i="0" u="none" strike="noStrike" cap="none" dirty="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Ritchie SJ, Della Sala S, McIntosh RD (2013) Retrieval practice, with or without mind mapping, boosts fact learning in primary school children.</a:t>
            </a:r>
            <a:r>
              <a:rPr lang="en-GB" sz="2960" b="0" i="1" u="none" strike="noStrike" cap="none" dirty="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960" b="0" i="1" u="none" strike="noStrike" cap="none" dirty="0" err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PLoS</a:t>
            </a:r>
            <a:r>
              <a:rPr lang="en-GB" sz="2960" b="0" i="1" u="none" strike="noStrike" cap="none" dirty="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 ONE 8(11): </a:t>
            </a:r>
            <a:r>
              <a:rPr lang="en-GB" sz="2960" b="0" i="0" u="none" strike="noStrike" cap="none" dirty="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e78976.</a:t>
            </a: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2292"/>
              </a:spcBef>
              <a:buSzPts val="2960"/>
            </a:pPr>
            <a:r>
              <a:rPr lang="en-GB" sz="2960" dirty="0" err="1"/>
              <a:t>Cyswllt</a:t>
            </a:r>
            <a:r>
              <a:rPr lang="en-GB" sz="2960" dirty="0"/>
              <a:t> </a:t>
            </a:r>
            <a:r>
              <a:rPr lang="en-GB" sz="2960" dirty="0" err="1"/>
              <a:t>mynediad</a:t>
            </a:r>
            <a:r>
              <a:rPr lang="en-GB" sz="2960" dirty="0"/>
              <a:t> </a:t>
            </a:r>
            <a:r>
              <a:rPr lang="en-GB" sz="2960" dirty="0" err="1"/>
              <a:t>agored</a:t>
            </a:r>
            <a:r>
              <a:rPr lang="en-GB" sz="2960" dirty="0"/>
              <a:t>:
</a:t>
            </a:r>
            <a:r>
              <a:rPr lang="en-GB" sz="296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https://www.research.ed.ac.uk/portal/files/14216085/retreival_practice_with_our_without_mind_mapping_boosts_fact_learning_in_</a:t>
            </a: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br>
              <a:rPr lang="en-GB" sz="296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1368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dirty="0" err="1"/>
              <a:t>Goblygiadau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ymarfer</a:t>
            </a:r>
            <a:r>
              <a:rPr lang="en-GB" dirty="0"/>
              <a:t>
</a:t>
            </a:r>
            <a:endParaRPr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611560" y="177281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spcBef>
                <a:spcPts val="0"/>
              </a:spcBef>
            </a:pPr>
            <a:r>
              <a:rPr lang="en-GB" dirty="0"/>
              <a:t>A </a:t>
            </a:r>
            <a:r>
              <a:rPr lang="en-GB" dirty="0" err="1"/>
              <a:t>fyddech</a:t>
            </a:r>
            <a:r>
              <a:rPr lang="en-GB" dirty="0"/>
              <a:t> </a:t>
            </a:r>
            <a:r>
              <a:rPr lang="en-GB" dirty="0" err="1"/>
              <a:t>chi'n</a:t>
            </a:r>
            <a:r>
              <a:rPr lang="en-GB" dirty="0"/>
              <a:t> </a:t>
            </a:r>
            <a:r>
              <a:rPr lang="en-GB" dirty="0" err="1"/>
              <a:t>cymhwyso'r</a:t>
            </a:r>
            <a:r>
              <a:rPr lang="en-GB" dirty="0"/>
              <a:t> </a:t>
            </a:r>
            <a:r>
              <a:rPr lang="en-GB" dirty="0" err="1"/>
              <a:t>syniadau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addysgu</a:t>
            </a:r>
            <a:r>
              <a:rPr lang="en-GB" dirty="0"/>
              <a:t>?
</a:t>
            </a:r>
            <a:r>
              <a:rPr lang="en-GB" dirty="0" err="1"/>
              <a:t>Os</a:t>
            </a:r>
            <a:r>
              <a:rPr lang="en-GB" dirty="0"/>
              <a:t> felly, </a:t>
            </a:r>
            <a:r>
              <a:rPr lang="en-GB" dirty="0" err="1"/>
              <a:t>sut</a:t>
            </a:r>
            <a:r>
              <a:rPr lang="en-GB" dirty="0"/>
              <a:t>?</a:t>
            </a:r>
          </a:p>
          <a:p>
            <a:pPr marL="0" lvl="0" indent="0">
              <a:buNone/>
            </a:pPr>
            <a:br>
              <a:rPr lang="en-GB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dirty="0" err="1"/>
              <a:t>Sut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cyd-fynd</a:t>
            </a:r>
            <a:r>
              <a:rPr lang="en-GB" dirty="0"/>
              <a:t> â </a:t>
            </a:r>
            <a:r>
              <a:rPr lang="en-GB" dirty="0" err="1"/>
              <a:t>safbwyntiau</a:t>
            </a:r>
            <a:r>
              <a:rPr lang="en-GB" dirty="0"/>
              <a:t> </a:t>
            </a:r>
            <a:r>
              <a:rPr lang="en-GB" dirty="0" err="1"/>
              <a:t>addysgol</a:t>
            </a:r>
            <a:r>
              <a:rPr lang="en-GB" dirty="0"/>
              <a:t> </a:t>
            </a:r>
            <a:r>
              <a:rPr lang="en-GB" dirty="0" err="1"/>
              <a:t>eraill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natur</a:t>
            </a:r>
            <a:r>
              <a:rPr lang="en-GB" dirty="0"/>
              <a:t> </a:t>
            </a:r>
            <a:r>
              <a:rPr lang="en-GB" dirty="0" err="1"/>
              <a:t>gwybodaeth</a:t>
            </a:r>
            <a:r>
              <a:rPr lang="en-GB" dirty="0"/>
              <a:t> a </a:t>
            </a:r>
            <a:r>
              <a:rPr lang="en-GB" dirty="0" err="1"/>
              <a:t>dysgu</a:t>
            </a:r>
            <a:r>
              <a:rPr lang="en-GB" dirty="0"/>
              <a:t>?
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dirty="0" err="1"/>
              <a:t>Cysylltiadau</a:t>
            </a:r>
            <a:r>
              <a:rPr lang="en-GB" dirty="0"/>
              <a:t> </a:t>
            </a:r>
            <a:r>
              <a:rPr lang="en-GB" dirty="0" err="1"/>
              <a:t>pellach</a:t>
            </a:r>
            <a:r>
              <a:rPr lang="en-GB" dirty="0"/>
              <a:t>
</a:t>
            </a:r>
            <a:endParaRPr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2960"/>
              <a:buFont typeface="Arial"/>
              <a:buChar char="•"/>
            </a:pPr>
            <a:r>
              <a:rPr lang="en-GB" sz="296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http://www.learningscientists.org/blog/2016/6/23-1</a:t>
            </a:r>
            <a:endParaRPr sz="2960" b="0" i="0" u="sng" strike="noStrike" cap="none" dirty="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https://www.ncbi.nlm.nih.gov/pubmed/26173288</a:t>
            </a: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90000"/>
              </a:lnSpc>
              <a:spcBef>
                <a:spcPts val="592"/>
              </a:spcBef>
              <a:buSzPts val="2960"/>
            </a:pPr>
            <a:r>
              <a:rPr lang="en-GB" sz="2960"/>
              <a:t>Mae'r</a:t>
            </a:r>
            <a:r>
              <a:rPr lang="en-GB" sz="2960" dirty="0"/>
              <a:t> blog </a:t>
            </a:r>
            <a:r>
              <a:rPr lang="en-GB" sz="2960" dirty="0" err="1"/>
              <a:t>hwn</a:t>
            </a:r>
            <a:r>
              <a:rPr lang="en-GB" sz="2960" dirty="0"/>
              <a:t> </a:t>
            </a:r>
            <a:r>
              <a:rPr lang="en-GB" sz="2960" dirty="0" err="1"/>
              <a:t>yn</a:t>
            </a:r>
            <a:r>
              <a:rPr lang="en-GB" sz="2960" dirty="0"/>
              <a:t> </a:t>
            </a:r>
            <a:r>
              <a:rPr lang="en-GB" sz="2960" dirty="0" err="1"/>
              <a:t>cynnwys</a:t>
            </a:r>
            <a:r>
              <a:rPr lang="en-GB" sz="2960" dirty="0"/>
              <a:t> </a:t>
            </a:r>
            <a:r>
              <a:rPr lang="en-GB" sz="2960" dirty="0" err="1"/>
              <a:t>enghraifft</a:t>
            </a:r>
            <a:r>
              <a:rPr lang="en-GB" sz="2960" dirty="0"/>
              <a:t> </a:t>
            </a:r>
            <a:r>
              <a:rPr lang="en-GB" sz="2960" dirty="0" err="1"/>
              <a:t>wych</a:t>
            </a:r>
            <a:r>
              <a:rPr lang="en-GB" sz="2960" dirty="0"/>
              <a:t> o </a:t>
            </a:r>
            <a:r>
              <a:rPr lang="en-GB" sz="2960" dirty="0" err="1"/>
              <a:t>sut</a:t>
            </a:r>
            <a:r>
              <a:rPr lang="en-GB" sz="2960" dirty="0"/>
              <a:t> </a:t>
            </a:r>
            <a:r>
              <a:rPr lang="en-GB" sz="2960" dirty="0" err="1"/>
              <a:t>mae</a:t>
            </a:r>
            <a:r>
              <a:rPr lang="en-GB" sz="2960" dirty="0"/>
              <a:t> </a:t>
            </a:r>
            <a:r>
              <a:rPr lang="en-GB" sz="2960" dirty="0" err="1"/>
              <a:t>plentyn</a:t>
            </a:r>
            <a:r>
              <a:rPr lang="en-GB" sz="2960" dirty="0"/>
              <a:t> </a:t>
            </a:r>
            <a:r>
              <a:rPr lang="en-GB" sz="2960" dirty="0" err="1"/>
              <a:t>yn</a:t>
            </a:r>
            <a:r>
              <a:rPr lang="en-GB" sz="2960" dirty="0"/>
              <a:t> </a:t>
            </a:r>
            <a:r>
              <a:rPr lang="en-GB" sz="2960" dirty="0" err="1"/>
              <a:t>meithrin</a:t>
            </a:r>
            <a:r>
              <a:rPr lang="en-GB" sz="2960" dirty="0"/>
              <a:t> </a:t>
            </a:r>
            <a:r>
              <a:rPr lang="en-GB" sz="2960" dirty="0" err="1"/>
              <a:t>ei</a:t>
            </a:r>
            <a:r>
              <a:rPr lang="en-GB" sz="2960" dirty="0"/>
              <a:t> </a:t>
            </a:r>
            <a:r>
              <a:rPr lang="en-GB" sz="2960" dirty="0" err="1"/>
              <a:t>wybodaeth</a:t>
            </a:r>
            <a:r>
              <a:rPr lang="en-GB" sz="2960" dirty="0"/>
              <a:t> o </a:t>
            </a:r>
            <a:r>
              <a:rPr lang="en-GB" sz="2960" dirty="0" err="1"/>
              <a:t>ddeinosoriaid</a:t>
            </a:r>
            <a:r>
              <a:rPr lang="en-GB" sz="2960" dirty="0"/>
              <a:t>; </a:t>
            </a:r>
            <a:r>
              <a:rPr lang="en-GB" sz="296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http://www.learningscientists.org/blog/2018/6/7-1</a:t>
            </a:r>
            <a:r>
              <a:rPr lang="en-GB" sz="2960" dirty="0"/>
              <a:t>.</a:t>
            </a: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A4A530D97B3A46A18BA386DCD47A7D" ma:contentTypeVersion="13" ma:contentTypeDescription="Create a new document." ma:contentTypeScope="" ma:versionID="adce05373d6986f7e70bcaaadfdb8d50">
  <xsd:schema xmlns:xsd="http://www.w3.org/2001/XMLSchema" xmlns:xs="http://www.w3.org/2001/XMLSchema" xmlns:p="http://schemas.microsoft.com/office/2006/metadata/properties" xmlns:ns3="f888d35b-2221-4bba-87d3-f75da9699220" xmlns:ns4="34fd0961-33cc-4ce0-8a0d-a99978c5e944" targetNamespace="http://schemas.microsoft.com/office/2006/metadata/properties" ma:root="true" ma:fieldsID="36d9557d2052535e02fafe56afde9ef3" ns3:_="" ns4:_="">
    <xsd:import namespace="f888d35b-2221-4bba-87d3-f75da9699220"/>
    <xsd:import namespace="34fd0961-33cc-4ce0-8a0d-a99978c5e9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88d35b-2221-4bba-87d3-f75da96992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fd0961-33cc-4ce0-8a0d-a99978c5e9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2AFB5D-0085-4C15-A261-CB85C171F4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88d35b-2221-4bba-87d3-f75da9699220"/>
    <ds:schemaRef ds:uri="34fd0961-33cc-4ce0-8a0d-a99978c5e9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AF3BC1-3816-47B6-9680-9B61AB5334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E546A2-F322-4555-BA49-8D1469B329F0}">
  <ds:schemaRefs>
    <ds:schemaRef ds:uri="http://schemas.microsoft.com/office/2006/metadata/properties"/>
    <ds:schemaRef ds:uri="34fd0961-33cc-4ce0-8a0d-a99978c5e94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f888d35b-2221-4bba-87d3-f75da969922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328</Words>
  <Application>Microsoft Office PowerPoint</Application>
  <PresentationFormat>On-screen Show (4:3)</PresentationFormat>
  <Paragraphs>31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Blank</vt:lpstr>
      <vt:lpstr>Ymarfer adalw </vt:lpstr>
      <vt:lpstr>Ymarfer adalw – Crynodeb </vt:lpstr>
      <vt:lpstr>Cwestiynau beirniadol  </vt:lpstr>
      <vt:lpstr>Ffynhonnell gyntaf
</vt:lpstr>
      <vt:lpstr>Ail ffynhonnell
</vt:lpstr>
      <vt:lpstr>Trydedd ffynhonnell
</vt:lpstr>
      <vt:lpstr>Goblygiadau ar gyfer ymarfer
</vt:lpstr>
      <vt:lpstr>Cysylltiadau pellach
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Retrieval Practice</dc:title>
  <dc:creator>Susan Chapman [scc]</dc:creator>
  <cp:lastModifiedBy>Susan Chapman</cp:lastModifiedBy>
  <cp:revision>5</cp:revision>
  <dcterms:modified xsi:type="dcterms:W3CDTF">2019-08-26T10:45:58Z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0x01010088A4A530D97B3A46A18BA386DCD47A7D</vt:lpwstr>
  </property>
</Properties>
</file>