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3"/>
  </p:notesMasterIdLst>
  <p:handoutMasterIdLst>
    <p:handoutMasterId r:id="rId44"/>
  </p:handoutMasterIdLst>
  <p:sldIdLst>
    <p:sldId id="265" r:id="rId2"/>
    <p:sldId id="327" r:id="rId3"/>
    <p:sldId id="329" r:id="rId4"/>
    <p:sldId id="328" r:id="rId5"/>
    <p:sldId id="268" r:id="rId6"/>
    <p:sldId id="305" r:id="rId7"/>
    <p:sldId id="302" r:id="rId8"/>
    <p:sldId id="278" r:id="rId9"/>
    <p:sldId id="280" r:id="rId10"/>
    <p:sldId id="285" r:id="rId11"/>
    <p:sldId id="286" r:id="rId12"/>
    <p:sldId id="304" r:id="rId13"/>
    <p:sldId id="306" r:id="rId14"/>
    <p:sldId id="310" r:id="rId15"/>
    <p:sldId id="336" r:id="rId16"/>
    <p:sldId id="326" r:id="rId17"/>
    <p:sldId id="307" r:id="rId18"/>
    <p:sldId id="331" r:id="rId19"/>
    <p:sldId id="311" r:id="rId20"/>
    <p:sldId id="330" r:id="rId21"/>
    <p:sldId id="308" r:id="rId22"/>
    <p:sldId id="309" r:id="rId23"/>
    <p:sldId id="332" r:id="rId24"/>
    <p:sldId id="312" r:id="rId25"/>
    <p:sldId id="324" r:id="rId26"/>
    <p:sldId id="315" r:id="rId27"/>
    <p:sldId id="317" r:id="rId28"/>
    <p:sldId id="333" r:id="rId29"/>
    <p:sldId id="316" r:id="rId30"/>
    <p:sldId id="322" r:id="rId31"/>
    <p:sldId id="323" r:id="rId32"/>
    <p:sldId id="334" r:id="rId33"/>
    <p:sldId id="325" r:id="rId34"/>
    <p:sldId id="337" r:id="rId35"/>
    <p:sldId id="335" r:id="rId36"/>
    <p:sldId id="338" r:id="rId37"/>
    <p:sldId id="318" r:id="rId38"/>
    <p:sldId id="319" r:id="rId39"/>
    <p:sldId id="320" r:id="rId40"/>
    <p:sldId id="321" r:id="rId41"/>
    <p:sldId id="31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380E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282" autoAdjust="0"/>
  </p:normalViewPr>
  <p:slideViewPr>
    <p:cSldViewPr>
      <p:cViewPr varScale="1">
        <p:scale>
          <a:sx n="136" d="100"/>
          <a:sy n="136" d="100"/>
        </p:scale>
        <p:origin x="4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63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C003D-FB00-4456-9C7E-9972BAB11B7F}" type="doc">
      <dgm:prSet loTypeId="urn:microsoft.com/office/officeart/2005/8/layout/venn3" loCatId="relationship" qsTypeId="urn:microsoft.com/office/officeart/2005/8/quickstyle/simple1" qsCatId="simple" csTypeId="urn:microsoft.com/office/officeart/2005/8/colors/accent1_2" csCatId="accent1"/>
      <dgm:spPr/>
      <dgm:t>
        <a:bodyPr/>
        <a:lstStyle/>
        <a:p>
          <a:endParaRPr lang="en-GB"/>
        </a:p>
      </dgm:t>
    </dgm:pt>
    <dgm:pt modelId="{70E9A145-7045-46F4-BCDF-492BA3162B28}">
      <dgm:prSet/>
      <dgm:spPr/>
      <dgm:t>
        <a:bodyPr/>
        <a:lstStyle/>
        <a:p>
          <a:pPr rtl="0"/>
          <a:r>
            <a:rPr lang="en-IE" b="0" i="0" baseline="0"/>
            <a:t>Select, Arrange and Edit the Material</a:t>
          </a:r>
          <a:endParaRPr lang="en-GB"/>
        </a:p>
      </dgm:t>
    </dgm:pt>
    <dgm:pt modelId="{91C96BFB-AF3D-42D4-BA49-81BC2994744F}" type="parTrans" cxnId="{C9A662BB-057F-4589-BC25-780B1CE8A587}">
      <dgm:prSet/>
      <dgm:spPr/>
      <dgm:t>
        <a:bodyPr/>
        <a:lstStyle/>
        <a:p>
          <a:endParaRPr lang="en-GB"/>
        </a:p>
      </dgm:t>
    </dgm:pt>
    <dgm:pt modelId="{CD3E2B20-E724-42D2-886F-EFBBDAFAB882}" type="sibTrans" cxnId="{C9A662BB-057F-4589-BC25-780B1CE8A587}">
      <dgm:prSet/>
      <dgm:spPr/>
      <dgm:t>
        <a:bodyPr/>
        <a:lstStyle/>
        <a:p>
          <a:endParaRPr lang="en-GB"/>
        </a:p>
      </dgm:t>
    </dgm:pt>
    <dgm:pt modelId="{1702B634-EA69-4D4F-9F65-CFACA22A0ABA}">
      <dgm:prSet/>
      <dgm:spPr/>
      <dgm:t>
        <a:bodyPr/>
        <a:lstStyle/>
        <a:p>
          <a:pPr rtl="0"/>
          <a:r>
            <a:rPr lang="en-IE" b="0" i="0" baseline="0"/>
            <a:t>Decide on characters</a:t>
          </a:r>
          <a:endParaRPr lang="en-GB"/>
        </a:p>
      </dgm:t>
    </dgm:pt>
    <dgm:pt modelId="{5BB9EB61-4C5E-4B0B-9854-2019DAC0210A}" type="parTrans" cxnId="{E4913CF3-FB80-4398-9064-992C03D67952}">
      <dgm:prSet/>
      <dgm:spPr/>
      <dgm:t>
        <a:bodyPr/>
        <a:lstStyle/>
        <a:p>
          <a:endParaRPr lang="en-GB"/>
        </a:p>
      </dgm:t>
    </dgm:pt>
    <dgm:pt modelId="{577D25D2-2E16-4CD6-9A20-4177CF057521}" type="sibTrans" cxnId="{E4913CF3-FB80-4398-9064-992C03D67952}">
      <dgm:prSet/>
      <dgm:spPr/>
      <dgm:t>
        <a:bodyPr/>
        <a:lstStyle/>
        <a:p>
          <a:endParaRPr lang="en-GB"/>
        </a:p>
      </dgm:t>
    </dgm:pt>
    <dgm:pt modelId="{4F35E6A0-64B4-4001-82F6-64DA78A1F1B3}">
      <dgm:prSet/>
      <dgm:spPr/>
      <dgm:t>
        <a:bodyPr/>
        <a:lstStyle/>
        <a:p>
          <a:pPr rtl="0"/>
          <a:r>
            <a:rPr lang="en-IE" b="0" i="0" baseline="0"/>
            <a:t>Characters dialogue comes from the interview texts.</a:t>
          </a:r>
          <a:endParaRPr lang="en-GB"/>
        </a:p>
      </dgm:t>
    </dgm:pt>
    <dgm:pt modelId="{78AE3818-321E-4A57-B5CC-4499EFD0F3BB}" type="parTrans" cxnId="{56520C48-2E5A-4EC8-B36D-F0E7E4E33B64}">
      <dgm:prSet/>
      <dgm:spPr/>
      <dgm:t>
        <a:bodyPr/>
        <a:lstStyle/>
        <a:p>
          <a:endParaRPr lang="en-GB"/>
        </a:p>
      </dgm:t>
    </dgm:pt>
    <dgm:pt modelId="{088397E0-A688-4BC2-8708-635A5C67EBC2}" type="sibTrans" cxnId="{56520C48-2E5A-4EC8-B36D-F0E7E4E33B64}">
      <dgm:prSet/>
      <dgm:spPr/>
      <dgm:t>
        <a:bodyPr/>
        <a:lstStyle/>
        <a:p>
          <a:endParaRPr lang="en-GB"/>
        </a:p>
      </dgm:t>
    </dgm:pt>
    <dgm:pt modelId="{706BB721-F012-47A5-8588-939C6327A7D6}">
      <dgm:prSet/>
      <dgm:spPr/>
      <dgm:t>
        <a:bodyPr/>
        <a:lstStyle/>
        <a:p>
          <a:pPr rtl="0"/>
          <a:r>
            <a:rPr lang="en-IE" b="0" i="0" baseline="0"/>
            <a:t>Apply a Narrative</a:t>
          </a:r>
          <a:endParaRPr lang="en-GB"/>
        </a:p>
      </dgm:t>
    </dgm:pt>
    <dgm:pt modelId="{1A2656CE-E053-4D95-9477-C2BF269763A8}" type="parTrans" cxnId="{77DA9C99-EAA6-479D-AD3E-B7F18F848CC1}">
      <dgm:prSet/>
      <dgm:spPr/>
      <dgm:t>
        <a:bodyPr/>
        <a:lstStyle/>
        <a:p>
          <a:endParaRPr lang="en-GB"/>
        </a:p>
      </dgm:t>
    </dgm:pt>
    <dgm:pt modelId="{639D389E-E37C-4DE7-BB57-87C4B3753B0C}" type="sibTrans" cxnId="{77DA9C99-EAA6-479D-AD3E-B7F18F848CC1}">
      <dgm:prSet/>
      <dgm:spPr/>
      <dgm:t>
        <a:bodyPr/>
        <a:lstStyle/>
        <a:p>
          <a:endParaRPr lang="en-GB"/>
        </a:p>
      </dgm:t>
    </dgm:pt>
    <dgm:pt modelId="{41085110-BDE9-45FD-A4C9-D15E210462BC}">
      <dgm:prSet/>
      <dgm:spPr/>
      <dgm:t>
        <a:bodyPr/>
        <a:lstStyle/>
        <a:p>
          <a:pPr rtl="0"/>
          <a:r>
            <a:rPr lang="en-IE" b="0" i="0" baseline="0"/>
            <a:t>Decide on stage setting to present the material.</a:t>
          </a:r>
          <a:endParaRPr lang="en-GB"/>
        </a:p>
      </dgm:t>
    </dgm:pt>
    <dgm:pt modelId="{8193BCF5-1CC1-497D-8640-8C20CAE5B1CD}" type="parTrans" cxnId="{9706DDA9-5443-4345-9062-F10FD3899D41}">
      <dgm:prSet/>
      <dgm:spPr/>
      <dgm:t>
        <a:bodyPr/>
        <a:lstStyle/>
        <a:p>
          <a:endParaRPr lang="en-GB"/>
        </a:p>
      </dgm:t>
    </dgm:pt>
    <dgm:pt modelId="{7E843DF7-52FE-4675-9F51-E935EE786176}" type="sibTrans" cxnId="{9706DDA9-5443-4345-9062-F10FD3899D41}">
      <dgm:prSet/>
      <dgm:spPr/>
      <dgm:t>
        <a:bodyPr/>
        <a:lstStyle/>
        <a:p>
          <a:endParaRPr lang="en-GB"/>
        </a:p>
      </dgm:t>
    </dgm:pt>
    <dgm:pt modelId="{D74EF3BD-15C4-4B17-8DE3-245A363F60CD}" type="pres">
      <dgm:prSet presAssocID="{D88C003D-FB00-4456-9C7E-9972BAB11B7F}" presName="Name0" presStyleCnt="0">
        <dgm:presLayoutVars>
          <dgm:dir/>
          <dgm:resizeHandles val="exact"/>
        </dgm:presLayoutVars>
      </dgm:prSet>
      <dgm:spPr/>
    </dgm:pt>
    <dgm:pt modelId="{4E727415-0384-4F06-84FA-D729670AC120}" type="pres">
      <dgm:prSet presAssocID="{70E9A145-7045-46F4-BCDF-492BA3162B28}" presName="Name5" presStyleLbl="vennNode1" presStyleIdx="0" presStyleCnt="5">
        <dgm:presLayoutVars>
          <dgm:bulletEnabled val="1"/>
        </dgm:presLayoutVars>
      </dgm:prSet>
      <dgm:spPr/>
    </dgm:pt>
    <dgm:pt modelId="{CFE39CC0-789C-4135-B231-C5DD0F148CDC}" type="pres">
      <dgm:prSet presAssocID="{CD3E2B20-E724-42D2-886F-EFBBDAFAB882}" presName="space" presStyleCnt="0"/>
      <dgm:spPr/>
    </dgm:pt>
    <dgm:pt modelId="{20C9CB38-DC5C-46CB-9DB6-5E6D688E7761}" type="pres">
      <dgm:prSet presAssocID="{1702B634-EA69-4D4F-9F65-CFACA22A0ABA}" presName="Name5" presStyleLbl="vennNode1" presStyleIdx="1" presStyleCnt="5">
        <dgm:presLayoutVars>
          <dgm:bulletEnabled val="1"/>
        </dgm:presLayoutVars>
      </dgm:prSet>
      <dgm:spPr/>
    </dgm:pt>
    <dgm:pt modelId="{B125DA6E-7FEE-4187-9E9F-311DBD097B11}" type="pres">
      <dgm:prSet presAssocID="{577D25D2-2E16-4CD6-9A20-4177CF057521}" presName="space" presStyleCnt="0"/>
      <dgm:spPr/>
    </dgm:pt>
    <dgm:pt modelId="{B858EE57-90CC-46B7-B48F-C8A79D84429C}" type="pres">
      <dgm:prSet presAssocID="{4F35E6A0-64B4-4001-82F6-64DA78A1F1B3}" presName="Name5" presStyleLbl="vennNode1" presStyleIdx="2" presStyleCnt="5">
        <dgm:presLayoutVars>
          <dgm:bulletEnabled val="1"/>
        </dgm:presLayoutVars>
      </dgm:prSet>
      <dgm:spPr/>
    </dgm:pt>
    <dgm:pt modelId="{5F66CC89-AC69-48EB-8DF4-3C299A151DB1}" type="pres">
      <dgm:prSet presAssocID="{088397E0-A688-4BC2-8708-635A5C67EBC2}" presName="space" presStyleCnt="0"/>
      <dgm:spPr/>
    </dgm:pt>
    <dgm:pt modelId="{3C3037C6-EA4B-4F49-A8F7-E6CE30A2B7D2}" type="pres">
      <dgm:prSet presAssocID="{706BB721-F012-47A5-8588-939C6327A7D6}" presName="Name5" presStyleLbl="vennNode1" presStyleIdx="3" presStyleCnt="5">
        <dgm:presLayoutVars>
          <dgm:bulletEnabled val="1"/>
        </dgm:presLayoutVars>
      </dgm:prSet>
      <dgm:spPr/>
    </dgm:pt>
    <dgm:pt modelId="{BAE82AC5-E74C-45A3-B0E8-B2971614EFB7}" type="pres">
      <dgm:prSet presAssocID="{639D389E-E37C-4DE7-BB57-87C4B3753B0C}" presName="space" presStyleCnt="0"/>
      <dgm:spPr/>
    </dgm:pt>
    <dgm:pt modelId="{F8FC3332-1366-4AAC-A628-2381A1B4748E}" type="pres">
      <dgm:prSet presAssocID="{41085110-BDE9-45FD-A4C9-D15E210462BC}" presName="Name5" presStyleLbl="vennNode1" presStyleIdx="4" presStyleCnt="5">
        <dgm:presLayoutVars>
          <dgm:bulletEnabled val="1"/>
        </dgm:presLayoutVars>
      </dgm:prSet>
      <dgm:spPr/>
    </dgm:pt>
  </dgm:ptLst>
  <dgm:cxnLst>
    <dgm:cxn modelId="{56520C48-2E5A-4EC8-B36D-F0E7E4E33B64}" srcId="{D88C003D-FB00-4456-9C7E-9972BAB11B7F}" destId="{4F35E6A0-64B4-4001-82F6-64DA78A1F1B3}" srcOrd="2" destOrd="0" parTransId="{78AE3818-321E-4A57-B5CC-4499EFD0F3BB}" sibTransId="{088397E0-A688-4BC2-8708-635A5C67EBC2}"/>
    <dgm:cxn modelId="{C7C26E7F-2AF5-A04E-984A-EBCA9D7E018D}" type="presOf" srcId="{706BB721-F012-47A5-8588-939C6327A7D6}" destId="{3C3037C6-EA4B-4F49-A8F7-E6CE30A2B7D2}" srcOrd="0" destOrd="0" presId="urn:microsoft.com/office/officeart/2005/8/layout/venn3"/>
    <dgm:cxn modelId="{40EFD87F-3BE4-B644-999C-22E08E43B0B3}" type="presOf" srcId="{4F35E6A0-64B4-4001-82F6-64DA78A1F1B3}" destId="{B858EE57-90CC-46B7-B48F-C8A79D84429C}" srcOrd="0" destOrd="0" presId="urn:microsoft.com/office/officeart/2005/8/layout/venn3"/>
    <dgm:cxn modelId="{D5C2C092-7F74-B548-987F-5AF5BC55B49A}" type="presOf" srcId="{1702B634-EA69-4D4F-9F65-CFACA22A0ABA}" destId="{20C9CB38-DC5C-46CB-9DB6-5E6D688E7761}" srcOrd="0" destOrd="0" presId="urn:microsoft.com/office/officeart/2005/8/layout/venn3"/>
    <dgm:cxn modelId="{77DA9C99-EAA6-479D-AD3E-B7F18F848CC1}" srcId="{D88C003D-FB00-4456-9C7E-9972BAB11B7F}" destId="{706BB721-F012-47A5-8588-939C6327A7D6}" srcOrd="3" destOrd="0" parTransId="{1A2656CE-E053-4D95-9477-C2BF269763A8}" sibTransId="{639D389E-E37C-4DE7-BB57-87C4B3753B0C}"/>
    <dgm:cxn modelId="{E180C39E-F1BE-7F4E-9B58-3D7F0F927CBD}" type="presOf" srcId="{D88C003D-FB00-4456-9C7E-9972BAB11B7F}" destId="{D74EF3BD-15C4-4B17-8DE3-245A363F60CD}" srcOrd="0" destOrd="0" presId="urn:microsoft.com/office/officeart/2005/8/layout/venn3"/>
    <dgm:cxn modelId="{9706DDA9-5443-4345-9062-F10FD3899D41}" srcId="{D88C003D-FB00-4456-9C7E-9972BAB11B7F}" destId="{41085110-BDE9-45FD-A4C9-D15E210462BC}" srcOrd="4" destOrd="0" parTransId="{8193BCF5-1CC1-497D-8640-8C20CAE5B1CD}" sibTransId="{7E843DF7-52FE-4675-9F51-E935EE786176}"/>
    <dgm:cxn modelId="{D82CEBB8-6C6F-2740-BBFA-5B543709D0D7}" type="presOf" srcId="{41085110-BDE9-45FD-A4C9-D15E210462BC}" destId="{F8FC3332-1366-4AAC-A628-2381A1B4748E}" srcOrd="0" destOrd="0" presId="urn:microsoft.com/office/officeart/2005/8/layout/venn3"/>
    <dgm:cxn modelId="{C9A662BB-057F-4589-BC25-780B1CE8A587}" srcId="{D88C003D-FB00-4456-9C7E-9972BAB11B7F}" destId="{70E9A145-7045-46F4-BCDF-492BA3162B28}" srcOrd="0" destOrd="0" parTransId="{91C96BFB-AF3D-42D4-BA49-81BC2994744F}" sibTransId="{CD3E2B20-E724-42D2-886F-EFBBDAFAB882}"/>
    <dgm:cxn modelId="{0B19DCE1-15FF-5B44-9EB4-1FA43A0C99D4}" type="presOf" srcId="{70E9A145-7045-46F4-BCDF-492BA3162B28}" destId="{4E727415-0384-4F06-84FA-D729670AC120}" srcOrd="0" destOrd="0" presId="urn:microsoft.com/office/officeart/2005/8/layout/venn3"/>
    <dgm:cxn modelId="{E4913CF3-FB80-4398-9064-992C03D67952}" srcId="{D88C003D-FB00-4456-9C7E-9972BAB11B7F}" destId="{1702B634-EA69-4D4F-9F65-CFACA22A0ABA}" srcOrd="1" destOrd="0" parTransId="{5BB9EB61-4C5E-4B0B-9854-2019DAC0210A}" sibTransId="{577D25D2-2E16-4CD6-9A20-4177CF057521}"/>
    <dgm:cxn modelId="{6B48BACE-31B1-0E4C-9DBC-ACC02E26D6A3}" type="presParOf" srcId="{D74EF3BD-15C4-4B17-8DE3-245A363F60CD}" destId="{4E727415-0384-4F06-84FA-D729670AC120}" srcOrd="0" destOrd="0" presId="urn:microsoft.com/office/officeart/2005/8/layout/venn3"/>
    <dgm:cxn modelId="{37341FC1-790E-094C-AA1A-298189092B78}" type="presParOf" srcId="{D74EF3BD-15C4-4B17-8DE3-245A363F60CD}" destId="{CFE39CC0-789C-4135-B231-C5DD0F148CDC}" srcOrd="1" destOrd="0" presId="urn:microsoft.com/office/officeart/2005/8/layout/venn3"/>
    <dgm:cxn modelId="{417D32AF-D4B1-2049-9ED7-0EF9801D7C68}" type="presParOf" srcId="{D74EF3BD-15C4-4B17-8DE3-245A363F60CD}" destId="{20C9CB38-DC5C-46CB-9DB6-5E6D688E7761}" srcOrd="2" destOrd="0" presId="urn:microsoft.com/office/officeart/2005/8/layout/venn3"/>
    <dgm:cxn modelId="{B56BF125-D7E8-874F-ACB9-A0BA1C435299}" type="presParOf" srcId="{D74EF3BD-15C4-4B17-8DE3-245A363F60CD}" destId="{B125DA6E-7FEE-4187-9E9F-311DBD097B11}" srcOrd="3" destOrd="0" presId="urn:microsoft.com/office/officeart/2005/8/layout/venn3"/>
    <dgm:cxn modelId="{B849B5E6-A49D-AF45-8C71-365588CE9D8F}" type="presParOf" srcId="{D74EF3BD-15C4-4B17-8DE3-245A363F60CD}" destId="{B858EE57-90CC-46B7-B48F-C8A79D84429C}" srcOrd="4" destOrd="0" presId="urn:microsoft.com/office/officeart/2005/8/layout/venn3"/>
    <dgm:cxn modelId="{0169B8FC-FB5A-B74B-A28A-732A4DDE1DC6}" type="presParOf" srcId="{D74EF3BD-15C4-4B17-8DE3-245A363F60CD}" destId="{5F66CC89-AC69-48EB-8DF4-3C299A151DB1}" srcOrd="5" destOrd="0" presId="urn:microsoft.com/office/officeart/2005/8/layout/venn3"/>
    <dgm:cxn modelId="{F5305A74-DE28-BF4D-BA8B-2CA5437C5A50}" type="presParOf" srcId="{D74EF3BD-15C4-4B17-8DE3-245A363F60CD}" destId="{3C3037C6-EA4B-4F49-A8F7-E6CE30A2B7D2}" srcOrd="6" destOrd="0" presId="urn:microsoft.com/office/officeart/2005/8/layout/venn3"/>
    <dgm:cxn modelId="{D90C6CE3-6F39-CB48-B43B-AA4B1ED2FCF6}" type="presParOf" srcId="{D74EF3BD-15C4-4B17-8DE3-245A363F60CD}" destId="{BAE82AC5-E74C-45A3-B0E8-B2971614EFB7}" srcOrd="7" destOrd="0" presId="urn:microsoft.com/office/officeart/2005/8/layout/venn3"/>
    <dgm:cxn modelId="{4165B8C9-E4CC-864F-9B42-E0BB2EC2D662}" type="presParOf" srcId="{D74EF3BD-15C4-4B17-8DE3-245A363F60CD}" destId="{F8FC3332-1366-4AAC-A628-2381A1B4748E}"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27415-0384-4F06-84FA-D729670AC120}">
      <dsp:nvSpPr>
        <dsp:cNvPr id="0" name=""/>
        <dsp:cNvSpPr/>
      </dsp:nvSpPr>
      <dsp:spPr>
        <a:xfrm>
          <a:off x="958" y="1608058"/>
          <a:ext cx="1868322" cy="18683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20" tIns="20320" rIns="102820" bIns="20320" numCol="1" spcCol="1270" anchor="ctr" anchorCtr="0">
          <a:noAutofit/>
        </a:bodyPr>
        <a:lstStyle/>
        <a:p>
          <a:pPr marL="0" lvl="0" indent="0" algn="ctr" defTabSz="711200" rtl="0">
            <a:lnSpc>
              <a:spcPct val="90000"/>
            </a:lnSpc>
            <a:spcBef>
              <a:spcPct val="0"/>
            </a:spcBef>
            <a:spcAft>
              <a:spcPct val="35000"/>
            </a:spcAft>
            <a:buNone/>
          </a:pPr>
          <a:r>
            <a:rPr lang="en-IE" sz="1600" b="0" i="0" kern="1200" baseline="0"/>
            <a:t>Select, Arrange and Edit the Material</a:t>
          </a:r>
          <a:endParaRPr lang="en-GB" sz="1600" kern="1200"/>
        </a:p>
      </dsp:txBody>
      <dsp:txXfrm>
        <a:off x="274567" y="1881667"/>
        <a:ext cx="1321104" cy="1321104"/>
      </dsp:txXfrm>
    </dsp:sp>
    <dsp:sp modelId="{20C9CB38-DC5C-46CB-9DB6-5E6D688E7761}">
      <dsp:nvSpPr>
        <dsp:cNvPr id="0" name=""/>
        <dsp:cNvSpPr/>
      </dsp:nvSpPr>
      <dsp:spPr>
        <a:xfrm>
          <a:off x="1495616" y="1608058"/>
          <a:ext cx="1868322" cy="18683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20" tIns="20320" rIns="102820" bIns="20320" numCol="1" spcCol="1270" anchor="ctr" anchorCtr="0">
          <a:noAutofit/>
        </a:bodyPr>
        <a:lstStyle/>
        <a:p>
          <a:pPr marL="0" lvl="0" indent="0" algn="ctr" defTabSz="711200" rtl="0">
            <a:lnSpc>
              <a:spcPct val="90000"/>
            </a:lnSpc>
            <a:spcBef>
              <a:spcPct val="0"/>
            </a:spcBef>
            <a:spcAft>
              <a:spcPct val="35000"/>
            </a:spcAft>
            <a:buNone/>
          </a:pPr>
          <a:r>
            <a:rPr lang="en-IE" sz="1600" b="0" i="0" kern="1200" baseline="0"/>
            <a:t>Decide on characters</a:t>
          </a:r>
          <a:endParaRPr lang="en-GB" sz="1600" kern="1200"/>
        </a:p>
      </dsp:txBody>
      <dsp:txXfrm>
        <a:off x="1769225" y="1881667"/>
        <a:ext cx="1321104" cy="1321104"/>
      </dsp:txXfrm>
    </dsp:sp>
    <dsp:sp modelId="{B858EE57-90CC-46B7-B48F-C8A79D84429C}">
      <dsp:nvSpPr>
        <dsp:cNvPr id="0" name=""/>
        <dsp:cNvSpPr/>
      </dsp:nvSpPr>
      <dsp:spPr>
        <a:xfrm>
          <a:off x="2990274" y="1608058"/>
          <a:ext cx="1868322" cy="18683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20" tIns="20320" rIns="102820" bIns="20320" numCol="1" spcCol="1270" anchor="ctr" anchorCtr="0">
          <a:noAutofit/>
        </a:bodyPr>
        <a:lstStyle/>
        <a:p>
          <a:pPr marL="0" lvl="0" indent="0" algn="ctr" defTabSz="711200" rtl="0">
            <a:lnSpc>
              <a:spcPct val="90000"/>
            </a:lnSpc>
            <a:spcBef>
              <a:spcPct val="0"/>
            </a:spcBef>
            <a:spcAft>
              <a:spcPct val="35000"/>
            </a:spcAft>
            <a:buNone/>
          </a:pPr>
          <a:r>
            <a:rPr lang="en-IE" sz="1600" b="0" i="0" kern="1200" baseline="0"/>
            <a:t>Characters dialogue comes from the interview texts.</a:t>
          </a:r>
          <a:endParaRPr lang="en-GB" sz="1600" kern="1200"/>
        </a:p>
      </dsp:txBody>
      <dsp:txXfrm>
        <a:off x="3263883" y="1881667"/>
        <a:ext cx="1321104" cy="1321104"/>
      </dsp:txXfrm>
    </dsp:sp>
    <dsp:sp modelId="{3C3037C6-EA4B-4F49-A8F7-E6CE30A2B7D2}">
      <dsp:nvSpPr>
        <dsp:cNvPr id="0" name=""/>
        <dsp:cNvSpPr/>
      </dsp:nvSpPr>
      <dsp:spPr>
        <a:xfrm>
          <a:off x="4484932" y="1608058"/>
          <a:ext cx="1868322" cy="18683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20" tIns="20320" rIns="102820" bIns="20320" numCol="1" spcCol="1270" anchor="ctr" anchorCtr="0">
          <a:noAutofit/>
        </a:bodyPr>
        <a:lstStyle/>
        <a:p>
          <a:pPr marL="0" lvl="0" indent="0" algn="ctr" defTabSz="711200" rtl="0">
            <a:lnSpc>
              <a:spcPct val="90000"/>
            </a:lnSpc>
            <a:spcBef>
              <a:spcPct val="0"/>
            </a:spcBef>
            <a:spcAft>
              <a:spcPct val="35000"/>
            </a:spcAft>
            <a:buNone/>
          </a:pPr>
          <a:r>
            <a:rPr lang="en-IE" sz="1600" b="0" i="0" kern="1200" baseline="0"/>
            <a:t>Apply a Narrative</a:t>
          </a:r>
          <a:endParaRPr lang="en-GB" sz="1600" kern="1200"/>
        </a:p>
      </dsp:txBody>
      <dsp:txXfrm>
        <a:off x="4758541" y="1881667"/>
        <a:ext cx="1321104" cy="1321104"/>
      </dsp:txXfrm>
    </dsp:sp>
    <dsp:sp modelId="{F8FC3332-1366-4AAC-A628-2381A1B4748E}">
      <dsp:nvSpPr>
        <dsp:cNvPr id="0" name=""/>
        <dsp:cNvSpPr/>
      </dsp:nvSpPr>
      <dsp:spPr>
        <a:xfrm>
          <a:off x="5979591" y="1608058"/>
          <a:ext cx="1868322" cy="18683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20" tIns="20320" rIns="102820" bIns="20320" numCol="1" spcCol="1270" anchor="ctr" anchorCtr="0">
          <a:noAutofit/>
        </a:bodyPr>
        <a:lstStyle/>
        <a:p>
          <a:pPr marL="0" lvl="0" indent="0" algn="ctr" defTabSz="711200" rtl="0">
            <a:lnSpc>
              <a:spcPct val="90000"/>
            </a:lnSpc>
            <a:spcBef>
              <a:spcPct val="0"/>
            </a:spcBef>
            <a:spcAft>
              <a:spcPct val="35000"/>
            </a:spcAft>
            <a:buNone/>
          </a:pPr>
          <a:r>
            <a:rPr lang="en-IE" sz="1600" b="0" i="0" kern="1200" baseline="0"/>
            <a:t>Decide on stage setting to present the material.</a:t>
          </a:r>
          <a:endParaRPr lang="en-GB" sz="1600" kern="1200"/>
        </a:p>
      </dsp:txBody>
      <dsp:txXfrm>
        <a:off x="6253200" y="1881667"/>
        <a:ext cx="1321104" cy="132110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2B3A9A-BBB8-4FD0-9A96-D68A5DB47698}" type="datetimeFigureOut">
              <a:rPr lang="en-IE" smtClean="0"/>
              <a:pPr/>
              <a:t>26/02/2021</a:t>
            </a:fld>
            <a:endParaRPr lang="en-I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2C40EC-C8AC-4002-8614-520220DA34C6}" type="slidenum">
              <a:rPr lang="en-IE" smtClean="0"/>
              <a:pPr/>
              <a:t>‹#›</a:t>
            </a:fld>
            <a:endParaRPr lang="en-IE"/>
          </a:p>
        </p:txBody>
      </p:sp>
    </p:spTree>
    <p:extLst>
      <p:ext uri="{BB962C8B-B14F-4D97-AF65-F5344CB8AC3E}">
        <p14:creationId xmlns:p14="http://schemas.microsoft.com/office/powerpoint/2010/main" val="20215234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C5713-7BD3-4D7D-AC60-F3529B5CB3F6}" type="datetimeFigureOut">
              <a:rPr lang="en-IE" smtClean="0"/>
              <a:pPr/>
              <a:t>26/02/2021</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B57610-9D40-48F3-B527-D5A6FD49B45A}" type="slidenum">
              <a:rPr lang="en-IE" smtClean="0"/>
              <a:pPr/>
              <a:t>‹#›</a:t>
            </a:fld>
            <a:endParaRPr lang="en-IE"/>
          </a:p>
        </p:txBody>
      </p:sp>
    </p:spTree>
    <p:extLst>
      <p:ext uri="{BB962C8B-B14F-4D97-AF65-F5344CB8AC3E}">
        <p14:creationId xmlns:p14="http://schemas.microsoft.com/office/powerpoint/2010/main" val="37227302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8C22883-F900-47B6-A54F-AB2B6C688695}" type="slidenum">
              <a:rPr lang="en-GB"/>
              <a:pPr/>
              <a:t>1</a:t>
            </a:fld>
            <a:endParaRPr lang="en-GB"/>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fld id="{4779DF82-8F81-4A32-AB79-BD8597D4D09B}" type="datetime1">
              <a:rPr lang="en-IE" smtClean="0"/>
              <a:pPr/>
              <a:t>26/02/2021</a:t>
            </a:fld>
            <a:endParaRPr lang="en-IE"/>
          </a:p>
        </p:txBody>
      </p:sp>
    </p:spTree>
    <p:extLst>
      <p:ext uri="{BB962C8B-B14F-4D97-AF65-F5344CB8AC3E}">
        <p14:creationId xmlns:p14="http://schemas.microsoft.com/office/powerpoint/2010/main" val="107030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If you do, it’ll end up as </a:t>
            </a:r>
            <a:r>
              <a:rPr lang="en-GB" dirty="0" err="1"/>
              <a:t>agit</a:t>
            </a:r>
            <a:r>
              <a:rPr lang="en-GB" dirty="0"/>
              <a:t>-prop – worthy, one dimensional and boring.  If on the other hand, you write a humanitarian play, it has every chance of being funny, moving and political. </a:t>
            </a:r>
          </a:p>
          <a:p>
            <a:r>
              <a:rPr lang="en-GB" dirty="0"/>
              <a:t>If people are letting you into their lives, you should treat them with the respect they deserve. </a:t>
            </a:r>
          </a:p>
          <a:p>
            <a:r>
              <a:rPr lang="en-GB" dirty="0"/>
              <a:t>The less prejudiced you are when you arrive – the more likely you are to write a faithful account.</a:t>
            </a:r>
            <a:endParaRPr lang="en-IE" dirty="0"/>
          </a:p>
        </p:txBody>
      </p:sp>
      <p:sp>
        <p:nvSpPr>
          <p:cNvPr id="4" name="Date Placeholder 3"/>
          <p:cNvSpPr>
            <a:spLocks noGrp="1"/>
          </p:cNvSpPr>
          <p:nvPr>
            <p:ph type="dt" idx="10"/>
          </p:nvPr>
        </p:nvSpPr>
        <p:spPr/>
        <p:txBody>
          <a:bodyPr/>
          <a:lstStyle/>
          <a:p>
            <a:fld id="{B8F6F3AF-C5F2-4F09-B13F-F649F52387CA}" type="datetime1">
              <a:rPr lang="en-IE" smtClean="0"/>
              <a:pPr/>
              <a:t>26/02/2021</a:t>
            </a:fld>
            <a:endParaRPr lang="en-IE"/>
          </a:p>
        </p:txBody>
      </p:sp>
      <p:sp>
        <p:nvSpPr>
          <p:cNvPr id="5" name="Slide Number Placeholder 4"/>
          <p:cNvSpPr>
            <a:spLocks noGrp="1"/>
          </p:cNvSpPr>
          <p:nvPr>
            <p:ph type="sldNum" sz="quarter" idx="11"/>
          </p:nvPr>
        </p:nvSpPr>
        <p:spPr/>
        <p:txBody>
          <a:bodyPr/>
          <a:lstStyle/>
          <a:p>
            <a:fld id="{C0B57610-9D40-48F3-B527-D5A6FD49B45A}" type="slidenum">
              <a:rPr lang="en-IE" smtClean="0"/>
              <a:pPr/>
              <a:t>21</a:t>
            </a:fld>
            <a:endParaRPr lang="en-IE"/>
          </a:p>
        </p:txBody>
      </p:sp>
    </p:spTree>
    <p:extLst>
      <p:ext uri="{BB962C8B-B14F-4D97-AF65-F5344CB8AC3E}">
        <p14:creationId xmlns:p14="http://schemas.microsoft.com/office/powerpoint/2010/main" val="533300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0EFFC5B9-27B4-4867-9982-9BCF7248E97D}" type="slidenum">
              <a:rPr lang="en-IE" smtClean="0"/>
              <a:pPr/>
              <a:t>24</a:t>
            </a:fld>
            <a:endParaRPr lang="en-IE"/>
          </a:p>
        </p:txBody>
      </p:sp>
      <p:sp>
        <p:nvSpPr>
          <p:cNvPr id="5" name="Date Placeholder 4"/>
          <p:cNvSpPr>
            <a:spLocks noGrp="1"/>
          </p:cNvSpPr>
          <p:nvPr>
            <p:ph type="dt" idx="11"/>
          </p:nvPr>
        </p:nvSpPr>
        <p:spPr/>
        <p:txBody>
          <a:bodyPr/>
          <a:lstStyle/>
          <a:p>
            <a:fld id="{AD172ABE-8447-477E-A675-BEB5D448094B}" type="datetime1">
              <a:rPr lang="en-IE" smtClean="0"/>
              <a:pPr/>
              <a:t>26/02/2021</a:t>
            </a:fld>
            <a:endParaRPr lang="en-IE"/>
          </a:p>
        </p:txBody>
      </p:sp>
    </p:spTree>
    <p:extLst>
      <p:ext uri="{BB962C8B-B14F-4D97-AF65-F5344CB8AC3E}">
        <p14:creationId xmlns:p14="http://schemas.microsoft.com/office/powerpoint/2010/main" val="107093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0EFFC5B9-27B4-4867-9982-9BCF7248E97D}" type="slidenum">
              <a:rPr lang="en-IE" smtClean="0"/>
              <a:pPr/>
              <a:t>5</a:t>
            </a:fld>
            <a:endParaRPr lang="en-IE"/>
          </a:p>
        </p:txBody>
      </p:sp>
      <p:sp>
        <p:nvSpPr>
          <p:cNvPr id="5" name="Date Placeholder 4"/>
          <p:cNvSpPr>
            <a:spLocks noGrp="1"/>
          </p:cNvSpPr>
          <p:nvPr>
            <p:ph type="dt" idx="11"/>
          </p:nvPr>
        </p:nvSpPr>
        <p:spPr/>
        <p:txBody>
          <a:bodyPr/>
          <a:lstStyle/>
          <a:p>
            <a:fld id="{1DA40741-43E3-4D9E-AD91-D3F5843D39FF}" type="datetime1">
              <a:rPr lang="en-IE" smtClean="0"/>
              <a:pPr/>
              <a:t>26/02/2021</a:t>
            </a:fld>
            <a:endParaRPr lang="en-IE"/>
          </a:p>
        </p:txBody>
      </p:sp>
    </p:spTree>
    <p:extLst>
      <p:ext uri="{BB962C8B-B14F-4D97-AF65-F5344CB8AC3E}">
        <p14:creationId xmlns:p14="http://schemas.microsoft.com/office/powerpoint/2010/main" val="124493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did a</a:t>
            </a:r>
            <a:r>
              <a:rPr lang="en-US" baseline="0" dirty="0"/>
              <a:t> reading of this recently at a talk on the use of testimony in theatre. A doctor and his wife were in the audience and they spoke of how this needed to be seen by every medical student in the country.</a:t>
            </a:r>
            <a:endParaRPr lang="en-US" dirty="0"/>
          </a:p>
        </p:txBody>
      </p:sp>
      <p:sp>
        <p:nvSpPr>
          <p:cNvPr id="4" name="Slide Number Placeholder 3"/>
          <p:cNvSpPr>
            <a:spLocks noGrp="1"/>
          </p:cNvSpPr>
          <p:nvPr>
            <p:ph type="sldNum" sz="quarter" idx="10"/>
          </p:nvPr>
        </p:nvSpPr>
        <p:spPr/>
        <p:txBody>
          <a:bodyPr/>
          <a:lstStyle/>
          <a:p>
            <a:fld id="{1A2F2C8E-378E-4E5F-84A7-4A5272D02E5B}" type="slidenum">
              <a:rPr lang="en-US" smtClean="0"/>
              <a:pPr/>
              <a:t>8</a:t>
            </a:fld>
            <a:endParaRPr lang="en-US"/>
          </a:p>
        </p:txBody>
      </p:sp>
    </p:spTree>
    <p:extLst>
      <p:ext uri="{BB962C8B-B14F-4D97-AF65-F5344CB8AC3E}">
        <p14:creationId xmlns:p14="http://schemas.microsoft.com/office/powerpoint/2010/main" val="75434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2F2C8E-378E-4E5F-84A7-4A5272D02E5B}" type="slidenum">
              <a:rPr lang="en-US" smtClean="0"/>
              <a:pPr/>
              <a:t>9</a:t>
            </a:fld>
            <a:endParaRPr lang="en-US"/>
          </a:p>
        </p:txBody>
      </p:sp>
    </p:spTree>
    <p:extLst>
      <p:ext uri="{BB962C8B-B14F-4D97-AF65-F5344CB8AC3E}">
        <p14:creationId xmlns:p14="http://schemas.microsoft.com/office/powerpoint/2010/main" val="173323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Date Placeholder 3"/>
          <p:cNvSpPr>
            <a:spLocks noGrp="1"/>
          </p:cNvSpPr>
          <p:nvPr>
            <p:ph type="dt" idx="10"/>
          </p:nvPr>
        </p:nvSpPr>
        <p:spPr/>
        <p:txBody>
          <a:bodyPr/>
          <a:lstStyle/>
          <a:p>
            <a:fld id="{A998F8EC-F2B0-424D-91E1-82439D6505CF}" type="datetime1">
              <a:rPr lang="en-IE" smtClean="0"/>
              <a:pPr/>
              <a:t>26/02/2021</a:t>
            </a:fld>
            <a:endParaRPr lang="en-IE"/>
          </a:p>
        </p:txBody>
      </p:sp>
      <p:sp>
        <p:nvSpPr>
          <p:cNvPr id="5" name="Slide Number Placeholder 4"/>
          <p:cNvSpPr>
            <a:spLocks noGrp="1"/>
          </p:cNvSpPr>
          <p:nvPr>
            <p:ph type="sldNum" sz="quarter" idx="11"/>
          </p:nvPr>
        </p:nvSpPr>
        <p:spPr/>
        <p:txBody>
          <a:bodyPr/>
          <a:lstStyle/>
          <a:p>
            <a:fld id="{C0B57610-9D40-48F3-B527-D5A6FD49B45A}" type="slidenum">
              <a:rPr lang="en-IE" smtClean="0"/>
              <a:pPr/>
              <a:t>10</a:t>
            </a:fld>
            <a:endParaRPr lang="en-IE"/>
          </a:p>
        </p:txBody>
      </p:sp>
    </p:spTree>
    <p:extLst>
      <p:ext uri="{BB962C8B-B14F-4D97-AF65-F5344CB8AC3E}">
        <p14:creationId xmlns:p14="http://schemas.microsoft.com/office/powerpoint/2010/main" val="205524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Date Placeholder 3"/>
          <p:cNvSpPr>
            <a:spLocks noGrp="1"/>
          </p:cNvSpPr>
          <p:nvPr>
            <p:ph type="dt" idx="10"/>
          </p:nvPr>
        </p:nvSpPr>
        <p:spPr/>
        <p:txBody>
          <a:bodyPr/>
          <a:lstStyle/>
          <a:p>
            <a:fld id="{2A5A7B02-4DF8-482E-8B13-6DEB256F8331}" type="datetime1">
              <a:rPr lang="en-IE" smtClean="0"/>
              <a:pPr/>
              <a:t>26/02/2021</a:t>
            </a:fld>
            <a:endParaRPr lang="en-IE"/>
          </a:p>
        </p:txBody>
      </p:sp>
      <p:sp>
        <p:nvSpPr>
          <p:cNvPr id="5" name="Slide Number Placeholder 4"/>
          <p:cNvSpPr>
            <a:spLocks noGrp="1"/>
          </p:cNvSpPr>
          <p:nvPr>
            <p:ph type="sldNum" sz="quarter" idx="11"/>
          </p:nvPr>
        </p:nvSpPr>
        <p:spPr/>
        <p:txBody>
          <a:bodyPr/>
          <a:lstStyle/>
          <a:p>
            <a:fld id="{C0B57610-9D40-48F3-B527-D5A6FD49B45A}" type="slidenum">
              <a:rPr lang="en-IE" smtClean="0"/>
              <a:pPr/>
              <a:t>11</a:t>
            </a:fld>
            <a:endParaRPr lang="en-IE"/>
          </a:p>
        </p:txBody>
      </p:sp>
    </p:spTree>
    <p:extLst>
      <p:ext uri="{BB962C8B-B14F-4D97-AF65-F5344CB8AC3E}">
        <p14:creationId xmlns:p14="http://schemas.microsoft.com/office/powerpoint/2010/main" val="27386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0B57610-9D40-48F3-B527-D5A6FD49B45A}" type="slidenum">
              <a:rPr lang="en-IE" smtClean="0"/>
              <a:pPr/>
              <a:t>13</a:t>
            </a:fld>
            <a:endParaRPr lang="en-IE"/>
          </a:p>
        </p:txBody>
      </p:sp>
      <p:sp>
        <p:nvSpPr>
          <p:cNvPr id="5" name="Date Placeholder 4"/>
          <p:cNvSpPr>
            <a:spLocks noGrp="1"/>
          </p:cNvSpPr>
          <p:nvPr>
            <p:ph type="dt" idx="11"/>
          </p:nvPr>
        </p:nvSpPr>
        <p:spPr/>
        <p:txBody>
          <a:bodyPr/>
          <a:lstStyle/>
          <a:p>
            <a:fld id="{1B22B126-E57D-4E64-BD94-CAAB0A00C74F}" type="datetime1">
              <a:rPr lang="en-IE" smtClean="0"/>
              <a:pPr/>
              <a:t>26/02/2021</a:t>
            </a:fld>
            <a:endParaRPr lang="en-IE"/>
          </a:p>
        </p:txBody>
      </p:sp>
    </p:spTree>
    <p:extLst>
      <p:ext uri="{BB962C8B-B14F-4D97-AF65-F5344CB8AC3E}">
        <p14:creationId xmlns:p14="http://schemas.microsoft.com/office/powerpoint/2010/main" val="3799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2F2C8E-378E-4E5F-84A7-4A5272D02E5B}" type="slidenum">
              <a:rPr lang="en-US" smtClean="0"/>
              <a:pPr/>
              <a:t>14</a:t>
            </a:fld>
            <a:endParaRPr lang="en-US"/>
          </a:p>
        </p:txBody>
      </p:sp>
    </p:spTree>
    <p:extLst>
      <p:ext uri="{BB962C8B-B14F-4D97-AF65-F5344CB8AC3E}">
        <p14:creationId xmlns:p14="http://schemas.microsoft.com/office/powerpoint/2010/main" val="168518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Date Placeholder 3"/>
          <p:cNvSpPr>
            <a:spLocks noGrp="1"/>
          </p:cNvSpPr>
          <p:nvPr>
            <p:ph type="dt" idx="10"/>
          </p:nvPr>
        </p:nvSpPr>
        <p:spPr/>
        <p:txBody>
          <a:bodyPr/>
          <a:lstStyle/>
          <a:p>
            <a:fld id="{5E61F2BA-10B4-4A2F-B546-58D5A89ACFDC}" type="datetime1">
              <a:rPr lang="en-IE" smtClean="0"/>
              <a:pPr/>
              <a:t>26/02/2021</a:t>
            </a:fld>
            <a:endParaRPr lang="en-IE"/>
          </a:p>
        </p:txBody>
      </p:sp>
      <p:sp>
        <p:nvSpPr>
          <p:cNvPr id="5" name="Slide Number Placeholder 4"/>
          <p:cNvSpPr>
            <a:spLocks noGrp="1"/>
          </p:cNvSpPr>
          <p:nvPr>
            <p:ph type="sldNum" sz="quarter" idx="11"/>
          </p:nvPr>
        </p:nvSpPr>
        <p:spPr/>
        <p:txBody>
          <a:bodyPr/>
          <a:lstStyle/>
          <a:p>
            <a:fld id="{C0B57610-9D40-48F3-B527-D5A6FD49B45A}" type="slidenum">
              <a:rPr lang="en-IE" smtClean="0"/>
              <a:pPr/>
              <a:t>19</a:t>
            </a:fld>
            <a:endParaRPr lang="en-IE"/>
          </a:p>
        </p:txBody>
      </p:sp>
    </p:spTree>
    <p:extLst>
      <p:ext uri="{BB962C8B-B14F-4D97-AF65-F5344CB8AC3E}">
        <p14:creationId xmlns:p14="http://schemas.microsoft.com/office/powerpoint/2010/main" val="17612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13DB5A-C114-4E20-A5FF-6A3FD4D3C884}" type="datetimeFigureOut">
              <a:rPr lang="en-IE" smtClean="0"/>
              <a:pPr/>
              <a:t>26/02/2021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148D86F-AF4A-4209-AD5C-EF52FAC2B9C1}"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3DB5A-C114-4E20-A5FF-6A3FD4D3C884}" type="datetimeFigureOut">
              <a:rPr lang="en-IE" smtClean="0"/>
              <a:pPr/>
              <a:t>26/02/2021</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8D86F-AF4A-4209-AD5C-EF52FAC2B9C1}" type="slidenum">
              <a:rPr lang="en-IE" smtClean="0"/>
              <a:pPr/>
              <a:t>‹#›</a:t>
            </a:fld>
            <a:endParaRPr lang="en-IE"/>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t.co/3md4LrVe1S" TargetMode="External"/><Relationship Id="rId2" Type="http://schemas.openxmlformats.org/officeDocument/2006/relationships/hyperlink" Target="https://t.co/e20nr5DFP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jpeg"/><Relationship Id="rId10"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hyperlink" Target="file:///C:/Users/Helena/Desktop/River%20Shannon%20Project/Rotary%20Pres%201.pptx#-1,6,Slide 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1150729" y="483716"/>
            <a:ext cx="7200800" cy="2404924"/>
          </a:xfrm>
        </p:spPr>
        <p:style>
          <a:lnRef idx="0">
            <a:schemeClr val="accent3"/>
          </a:lnRef>
          <a:fillRef idx="3">
            <a:schemeClr val="accent3"/>
          </a:fillRef>
          <a:effectRef idx="3">
            <a:schemeClr val="accent3"/>
          </a:effectRef>
          <a:fontRef idx="minor">
            <a:schemeClr val="lt1"/>
          </a:fontRef>
        </p:style>
        <p:txBody>
          <a:bodyPr>
            <a:normAutofit fontScale="32500" lnSpcReduction="20000"/>
          </a:bodyPr>
          <a:lstStyle/>
          <a:p>
            <a:pPr eaLnBrk="1" hangingPunct="1">
              <a:buFontTx/>
              <a:buNone/>
              <a:defRPr/>
            </a:pPr>
            <a:endParaRPr lang="en-GB" sz="3600" b="1" dirty="0"/>
          </a:p>
          <a:p>
            <a:pPr algn="ctr" eaLnBrk="1" hangingPunct="1">
              <a:buFontTx/>
              <a:buNone/>
              <a:defRPr/>
            </a:pPr>
            <a:r>
              <a:rPr lang="en-GB" sz="14400" b="1" dirty="0"/>
              <a:t>We’re not apathetic,</a:t>
            </a:r>
          </a:p>
          <a:p>
            <a:pPr algn="ctr" eaLnBrk="1" hangingPunct="1">
              <a:buFontTx/>
              <a:buNone/>
              <a:defRPr/>
            </a:pPr>
            <a:r>
              <a:rPr lang="en-GB" sz="14400" b="1" dirty="0"/>
              <a:t>We just don’t like you!</a:t>
            </a:r>
          </a:p>
          <a:p>
            <a:pPr algn="ctr" eaLnBrk="1" hangingPunct="1">
              <a:buFontTx/>
              <a:buNone/>
              <a:defRPr/>
            </a:pPr>
            <a:r>
              <a:rPr lang="en-GB" sz="14400" b="1" dirty="0"/>
              <a:t>			</a:t>
            </a:r>
            <a:r>
              <a:rPr lang="en-GB" sz="7400" b="1" dirty="0"/>
              <a:t>(Grace </a:t>
            </a:r>
            <a:r>
              <a:rPr lang="en-GB" sz="7400" b="1" dirty="0" err="1"/>
              <a:t>Dyas</a:t>
            </a:r>
            <a:r>
              <a:rPr lang="en-GB" sz="7400" b="1" dirty="0"/>
              <a:t>, 2015)</a:t>
            </a:r>
          </a:p>
        </p:txBody>
      </p:sp>
      <p:sp>
        <p:nvSpPr>
          <p:cNvPr id="3" name="TextBox 2"/>
          <p:cNvSpPr txBox="1"/>
          <p:nvPr/>
        </p:nvSpPr>
        <p:spPr>
          <a:xfrm>
            <a:off x="4031049" y="5661248"/>
            <a:ext cx="4320480" cy="830997"/>
          </a:xfrm>
          <a:prstGeom prst="rect">
            <a:avLst/>
          </a:prstGeom>
          <a:noFill/>
        </p:spPr>
        <p:txBody>
          <a:bodyPr wrap="square" rtlCol="0">
            <a:spAutoFit/>
          </a:bodyPr>
          <a:lstStyle/>
          <a:p>
            <a:pPr algn="r"/>
            <a:r>
              <a:rPr lang="en-IE" sz="2400" dirty="0"/>
              <a:t>                 Dr Helena </a:t>
            </a:r>
            <a:r>
              <a:rPr lang="en-IE" sz="2400" dirty="0" err="1"/>
              <a:t>Enright</a:t>
            </a:r>
            <a:r>
              <a:rPr lang="en-IE" sz="2400" dirty="0"/>
              <a:t> 	</a:t>
            </a:r>
          </a:p>
          <a:p>
            <a:pPr algn="r"/>
            <a:r>
              <a:rPr lang="en-IE" sz="2400" dirty="0"/>
              <a:t>23 November 2016</a:t>
            </a:r>
          </a:p>
        </p:txBody>
      </p:sp>
      <p:sp>
        <p:nvSpPr>
          <p:cNvPr id="4" name="Rectangle 3"/>
          <p:cNvSpPr txBox="1">
            <a:spLocks noChangeArrowheads="1"/>
          </p:cNvSpPr>
          <p:nvPr/>
        </p:nvSpPr>
        <p:spPr>
          <a:xfrm>
            <a:off x="323528" y="3356992"/>
            <a:ext cx="8712968" cy="1367552"/>
          </a:xfrm>
          <a:prstGeom prst="rect">
            <a:avLst/>
          </a:prstGeom>
          <a:ln>
            <a:noFill/>
          </a:ln>
        </p:spPr>
        <p:style>
          <a:lnRef idx="3">
            <a:schemeClr val="lt1"/>
          </a:lnRef>
          <a:fillRef idx="1">
            <a:schemeClr val="dk1"/>
          </a:fillRef>
          <a:effectRef idx="1">
            <a:schemeClr val="dk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None/>
            </a:pPr>
            <a:r>
              <a:rPr lang="en-GB" sz="2800" b="1" dirty="0"/>
              <a:t>Changing Lives: </a:t>
            </a:r>
          </a:p>
          <a:p>
            <a:pPr marL="0" indent="0">
              <a:buNone/>
            </a:pPr>
            <a:r>
              <a:rPr lang="en-GB" sz="2800" b="1" dirty="0"/>
              <a:t>	Making Verbatim Theatre with &amp; for Young People</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https://fbcdn-sphotos-h-a.akamaihd.net/hphotos-ak-ash4/1233970_475757395853370_1961491365_n.jpg"/>
          <p:cNvPicPr>
            <a:picLocks noGrp="1" noChangeAspect="1" noChangeArrowheads="1"/>
          </p:cNvPicPr>
          <p:nvPr>
            <p:ph type="pic" idx="1"/>
          </p:nvPr>
        </p:nvPicPr>
        <p:blipFill>
          <a:blip r:embed="rId3" cstate="print"/>
          <a:srcRect l="16771" r="16771"/>
          <a:stretch>
            <a:fillRect/>
          </a:stretch>
        </p:blipFill>
        <p:spPr bwMode="auto">
          <a:xfrm>
            <a:off x="214282" y="214290"/>
            <a:ext cx="5715040" cy="5140302"/>
          </a:xfrm>
          <a:prstGeom prst="rect">
            <a:avLst/>
          </a:prstGeom>
          <a:noFill/>
        </p:spPr>
      </p:pic>
      <p:sp>
        <p:nvSpPr>
          <p:cNvPr id="2" name="Title 1"/>
          <p:cNvSpPr>
            <a:spLocks noGrp="1"/>
          </p:cNvSpPr>
          <p:nvPr>
            <p:ph type="title"/>
          </p:nvPr>
        </p:nvSpPr>
        <p:spPr>
          <a:xfrm>
            <a:off x="428596" y="285728"/>
            <a:ext cx="4071966" cy="467990"/>
          </a:xfrm>
        </p:spPr>
        <p:txBody>
          <a:bodyPr>
            <a:noAutofit/>
          </a:bodyPr>
          <a:lstStyle/>
          <a:p>
            <a:r>
              <a:rPr lang="en-IE" sz="2400" dirty="0"/>
              <a:t>The Exeter Blitz Project, 2012 </a:t>
            </a:r>
          </a:p>
        </p:txBody>
      </p:sp>
      <p:sp>
        <p:nvSpPr>
          <p:cNvPr id="6" name="TextBox 5"/>
          <p:cNvSpPr txBox="1"/>
          <p:nvPr/>
        </p:nvSpPr>
        <p:spPr>
          <a:xfrm rot="626333">
            <a:off x="6202864" y="413144"/>
            <a:ext cx="2714172" cy="2554545"/>
          </a:xfrm>
          <a:prstGeom prst="rect">
            <a:avLst/>
          </a:prstGeom>
          <a:solidFill>
            <a:schemeClr val="accent6">
              <a:lumMod val="50000"/>
            </a:schemeClr>
          </a:solidFill>
        </p:spPr>
        <p:txBody>
          <a:bodyPr wrap="square" rtlCol="0">
            <a:spAutoFit/>
          </a:bodyPr>
          <a:lstStyle/>
          <a:p>
            <a:r>
              <a:rPr lang="en-GB" sz="1600" dirty="0"/>
              <a:t>I often struggle with Verbatim Theatre but this felt different...a sharing and an exchange took place that doesn’t always happen in theatre. I felt invited in and the rawness of the touching stories were intelligently placed and subtly performed. – Natalie McGrath</a:t>
            </a:r>
          </a:p>
        </p:txBody>
      </p:sp>
      <p:sp>
        <p:nvSpPr>
          <p:cNvPr id="5" name="Rectangle 4"/>
          <p:cNvSpPr/>
          <p:nvPr/>
        </p:nvSpPr>
        <p:spPr>
          <a:xfrm>
            <a:off x="357158" y="4929198"/>
            <a:ext cx="8429684" cy="1754326"/>
          </a:xfrm>
          <a:prstGeom prst="rect">
            <a:avLst/>
          </a:prstGeom>
          <a:solidFill>
            <a:schemeClr val="accent2">
              <a:lumMod val="75000"/>
            </a:schemeClr>
          </a:solidFill>
        </p:spPr>
        <p:txBody>
          <a:bodyPr wrap="square">
            <a:spAutoFit/>
          </a:bodyPr>
          <a:lstStyle/>
          <a:p>
            <a:r>
              <a:rPr lang="en-GB" i="1" dirty="0"/>
              <a:t>“Viva Voce have produced some of the most interesting and inclusive participatory theatre in Exeter in the last year. It was incredibly moving to see older people who had told their stories about the Blitz come to The Bike Shed Theatre to see the final production and obviously demonstrate their approval of the company's interpretation. This is community participation at its best and an excellent role model for other companies”</a:t>
            </a:r>
            <a:r>
              <a:rPr lang="en-GB" dirty="0"/>
              <a:t> - Val Wilson, Exeter Arts Council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ice carfrae-14.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428596" y="5715016"/>
            <a:ext cx="7929618" cy="923330"/>
          </a:xfrm>
          <a:prstGeom prst="rect">
            <a:avLst/>
          </a:prstGeom>
          <a:noFill/>
        </p:spPr>
        <p:txBody>
          <a:bodyPr wrap="square" rtlCol="0">
            <a:spAutoFit/>
          </a:bodyPr>
          <a:lstStyle/>
          <a:p>
            <a:pPr algn="ctr"/>
            <a:r>
              <a:rPr lang="en-GB" dirty="0"/>
              <a:t>All proceeds from the production were donated to </a:t>
            </a:r>
          </a:p>
          <a:p>
            <a:pPr algn="ctr"/>
            <a:r>
              <a:rPr lang="en-GB" dirty="0"/>
              <a:t>Alex Robinson at Tiny Hands, to enable her to continue her work with police and border control to create databases to catch traffickers. </a:t>
            </a:r>
          </a:p>
        </p:txBody>
      </p:sp>
      <p:sp>
        <p:nvSpPr>
          <p:cNvPr id="4" name="TextBox 3"/>
          <p:cNvSpPr txBox="1"/>
          <p:nvPr/>
        </p:nvSpPr>
        <p:spPr>
          <a:xfrm rot="21383638">
            <a:off x="271939" y="624291"/>
            <a:ext cx="6286544" cy="2031325"/>
          </a:xfrm>
          <a:prstGeom prst="rect">
            <a:avLst/>
          </a:prstGeom>
          <a:noFill/>
        </p:spPr>
        <p:txBody>
          <a:bodyPr wrap="square" rtlCol="0">
            <a:spAutoFit/>
          </a:bodyPr>
          <a:lstStyle/>
          <a:p>
            <a:r>
              <a:rPr lang="en-GB" b="1" dirty="0"/>
              <a:t>"I can't tell you how much of a difference this makes for our department...We're just about to get our analytical database up and I'm going to be able to do So much with it to map traffickers. I can stay on to train my replacement - this will be a HUGE help to our organization! Thank you everyone for your support.” – Alex Robinson</a:t>
            </a:r>
          </a:p>
          <a:p>
            <a:endParaRPr lang="en-GB" dirty="0"/>
          </a:p>
        </p:txBody>
      </p:sp>
      <p:sp>
        <p:nvSpPr>
          <p:cNvPr id="5" name="Title 1"/>
          <p:cNvSpPr txBox="1">
            <a:spLocks/>
          </p:cNvSpPr>
          <p:nvPr/>
        </p:nvSpPr>
        <p:spPr>
          <a:xfrm>
            <a:off x="428596" y="285728"/>
            <a:ext cx="2714644" cy="46799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IE" sz="2400" b="0" i="0" u="none" strike="noStrike" kern="1200" cap="none" spc="0" normalizeH="0" baseline="0" noProof="0" dirty="0">
                <a:ln>
                  <a:noFill/>
                </a:ln>
                <a:solidFill>
                  <a:schemeClr val="tx1"/>
                </a:solidFill>
                <a:effectLst/>
                <a:uLnTx/>
                <a:uFillTx/>
                <a:latin typeface="+mj-lt"/>
                <a:ea typeface="+mj-ea"/>
                <a:cs typeface="+mj-cs"/>
              </a:rPr>
              <a:t>Tin</a:t>
            </a:r>
            <a:r>
              <a:rPr kumimoji="0" lang="en-IE" sz="2400" b="0" i="0" u="none" strike="noStrike" kern="1200" cap="none" spc="0" normalizeH="0" noProof="0" dirty="0">
                <a:ln>
                  <a:noFill/>
                </a:ln>
                <a:solidFill>
                  <a:schemeClr val="tx1"/>
                </a:solidFill>
                <a:effectLst/>
                <a:uLnTx/>
                <a:uFillTx/>
                <a:latin typeface="+mj-lt"/>
                <a:ea typeface="+mj-ea"/>
                <a:cs typeface="+mj-cs"/>
              </a:rPr>
              <a:t> Girls</a:t>
            </a:r>
            <a:r>
              <a:rPr kumimoji="0" lang="en-IE" sz="2400" b="0" i="0" u="none" strike="noStrike" kern="1200" cap="none" spc="0" normalizeH="0" baseline="0" noProof="0" dirty="0">
                <a:ln>
                  <a:noFill/>
                </a:ln>
                <a:solidFill>
                  <a:schemeClr val="tx1"/>
                </a:solidFill>
                <a:effectLst/>
                <a:uLnTx/>
                <a:uFillTx/>
                <a:latin typeface="+mj-lt"/>
                <a:ea typeface="+mj-ea"/>
                <a:cs typeface="+mj-cs"/>
              </a:rPr>
              <a:t>, 2012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ish times photo.jpg"/>
          <p:cNvPicPr>
            <a:picLocks noChangeAspect="1"/>
          </p:cNvPicPr>
          <p:nvPr/>
        </p:nvPicPr>
        <p:blipFill>
          <a:blip r:embed="rId2"/>
          <a:stretch>
            <a:fillRect/>
          </a:stretch>
        </p:blipFill>
        <p:spPr>
          <a:xfrm>
            <a:off x="214282" y="285729"/>
            <a:ext cx="5095909" cy="3714775"/>
          </a:xfrm>
          <a:prstGeom prst="rect">
            <a:avLst/>
          </a:prstGeom>
          <a:ln>
            <a:noFill/>
          </a:ln>
        </p:spPr>
      </p:pic>
      <p:sp>
        <p:nvSpPr>
          <p:cNvPr id="3" name="TextBox 2"/>
          <p:cNvSpPr txBox="1"/>
          <p:nvPr/>
        </p:nvSpPr>
        <p:spPr>
          <a:xfrm>
            <a:off x="1928794" y="428604"/>
            <a:ext cx="2857520" cy="523220"/>
          </a:xfrm>
          <a:prstGeom prst="rect">
            <a:avLst/>
          </a:prstGeom>
          <a:noFill/>
        </p:spPr>
        <p:txBody>
          <a:bodyPr wrap="square" rtlCol="0">
            <a:spAutoFit/>
          </a:bodyPr>
          <a:lstStyle/>
          <a:p>
            <a:r>
              <a:rPr lang="en-GB" sz="2800" b="1" dirty="0"/>
              <a:t>The River, 2014</a:t>
            </a:r>
          </a:p>
        </p:txBody>
      </p:sp>
      <p:sp>
        <p:nvSpPr>
          <p:cNvPr id="4" name="Rectangle 3"/>
          <p:cNvSpPr/>
          <p:nvPr/>
        </p:nvSpPr>
        <p:spPr>
          <a:xfrm rot="21125706">
            <a:off x="297448" y="2157413"/>
            <a:ext cx="2876023" cy="4524315"/>
          </a:xfrm>
          <a:prstGeom prst="rect">
            <a:avLst/>
          </a:prstGeom>
          <a:solidFill>
            <a:srgbClr val="00B0F0"/>
          </a:solidFill>
        </p:spPr>
        <p:txBody>
          <a:bodyPr wrap="square">
            <a:spAutoFit/>
          </a:bodyPr>
          <a:lstStyle/>
          <a:p>
            <a:r>
              <a:rPr lang="en-GB" dirty="0"/>
              <a:t>...so fabulous, thank you Helena, for having the foresight to so diligently collect this wonderful social history and the artistic vision to represent it so truthfully and with such empathy and care. I was brought to tears. (even though </a:t>
            </a:r>
            <a:r>
              <a:rPr lang="en-GB" dirty="0" err="1"/>
              <a:t>i</a:t>
            </a:r>
            <a:r>
              <a:rPr lang="en-GB" dirty="0"/>
              <a:t> was scared that my mom might interrupt you and join the conversation....so immersed was she in the reality you brought to life!!) – Dr </a:t>
            </a:r>
            <a:r>
              <a:rPr lang="en-GB" dirty="0" err="1"/>
              <a:t>Annmarie</a:t>
            </a:r>
            <a:r>
              <a:rPr lang="en-GB" dirty="0"/>
              <a:t> Ryan, University of Limerick</a:t>
            </a:r>
          </a:p>
        </p:txBody>
      </p:sp>
      <p:sp>
        <p:nvSpPr>
          <p:cNvPr id="6" name="Rectangle 5"/>
          <p:cNvSpPr/>
          <p:nvPr/>
        </p:nvSpPr>
        <p:spPr>
          <a:xfrm>
            <a:off x="3571868" y="3429000"/>
            <a:ext cx="5357850" cy="3202006"/>
          </a:xfrm>
          <a:prstGeom prst="rect">
            <a:avLst/>
          </a:prstGeom>
          <a:solidFill>
            <a:srgbClr val="0070C0"/>
          </a:solidFill>
        </p:spPr>
        <p:txBody>
          <a:bodyPr wrap="square">
            <a:spAutoFit/>
          </a:bodyPr>
          <a:lstStyle/>
          <a:p>
            <a:r>
              <a:rPr lang="en-GB" dirty="0"/>
              <a:t>Last weekend my wife, her sister and I went to see to see The River. We loved it, it was Brill. As the week passed, I have been thinking of the great times spent in my youth on the river Shannon all good... We were so privileged to have had the Shannon and our father to show us how to enjoy it. I now live on the side of a mountain looking out over the most Westerly part of Europe, </a:t>
            </a:r>
            <a:r>
              <a:rPr lang="en-GB" dirty="0" err="1"/>
              <a:t>Ballyferriter</a:t>
            </a:r>
            <a:r>
              <a:rPr lang="en-GB" dirty="0"/>
              <a:t>, West Kerry, and since the play The River I can feel the power of the Shannon, as the tide plunges in to it and then ebbs out past me.</a:t>
            </a:r>
            <a:br>
              <a:rPr lang="en-GB" dirty="0"/>
            </a:br>
            <a:r>
              <a:rPr lang="en-GB" dirty="0"/>
              <a:t>Thank you Helena </a:t>
            </a:r>
            <a:r>
              <a:rPr lang="en-GB" dirty="0" err="1"/>
              <a:t>Enright</a:t>
            </a:r>
            <a:r>
              <a:rPr lang="en-GB" dirty="0"/>
              <a:t>. – Pat Lawless, Contributor</a:t>
            </a:r>
          </a:p>
        </p:txBody>
      </p:sp>
      <p:pic>
        <p:nvPicPr>
          <p:cNvPr id="150530" name="Picture 2" descr="https://scontent-a-lhr.xx.fbcdn.net/hphotos-xfa1/v/t1.0-9/10583989_10152247591125686_6699890136323317324_n.jpg?oh=6bdc9ff27be4a7a1f6e280c88475e1d2&amp;oe=547BD000"/>
          <p:cNvPicPr>
            <a:picLocks noChangeAspect="1" noChangeArrowheads="1"/>
          </p:cNvPicPr>
          <p:nvPr/>
        </p:nvPicPr>
        <p:blipFill>
          <a:blip r:embed="rId3"/>
          <a:srcRect/>
          <a:stretch>
            <a:fillRect/>
          </a:stretch>
        </p:blipFill>
        <p:spPr bwMode="auto">
          <a:xfrm rot="291689">
            <a:off x="4694188" y="168068"/>
            <a:ext cx="4096097" cy="30575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20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7624" y="1628800"/>
            <a:ext cx="6624736" cy="2232248"/>
          </a:xfrm>
        </p:spPr>
        <p:txBody>
          <a:bodyPr/>
          <a:lstStyle/>
          <a:p>
            <a:pPr algn="ctr"/>
            <a:r>
              <a:rPr lang="en-IE" b="1" dirty="0">
                <a:latin typeface="Calibri" pitchFamily="34" charset="0"/>
              </a:rPr>
              <a:t>Creating a </a:t>
            </a:r>
            <a:br>
              <a:rPr lang="en-IE" b="1" dirty="0">
                <a:latin typeface="Calibri" pitchFamily="34" charset="0"/>
              </a:rPr>
            </a:br>
            <a:r>
              <a:rPr lang="en-IE" b="1" dirty="0">
                <a:latin typeface="Calibri" pitchFamily="34" charset="0"/>
              </a:rPr>
              <a:t>Performance </a:t>
            </a:r>
            <a:br>
              <a:rPr lang="en-IE" b="1" dirty="0">
                <a:latin typeface="Calibri" pitchFamily="34" charset="0"/>
              </a:rPr>
            </a:br>
            <a:r>
              <a:rPr lang="en-IE" b="1" dirty="0">
                <a:latin typeface="Calibri" pitchFamily="34" charset="0"/>
              </a:rPr>
              <a:t>Using Testimony</a:t>
            </a:r>
          </a:p>
        </p:txBody>
      </p:sp>
    </p:spTree>
    <p:extLst>
      <p:ext uri="{BB962C8B-B14F-4D97-AF65-F5344CB8AC3E}">
        <p14:creationId xmlns:p14="http://schemas.microsoft.com/office/powerpoint/2010/main" val="2125892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95536" y="260648"/>
            <a:ext cx="7776864" cy="5832648"/>
          </a:xfrm>
          <a:prstGeom prst="rect">
            <a:avLst/>
          </a:prstGeom>
        </p:spPr>
        <p:txBody>
          <a:bodyPr>
            <a:normAutofit/>
          </a:bodyPr>
          <a:lstStyle/>
          <a:p>
            <a:pPr algn="ctr">
              <a:buNone/>
            </a:pPr>
            <a:endParaRPr lang="en-US" sz="3500" dirty="0">
              <a:latin typeface="Garamond" panose="02020404030301010803" pitchFamily="18" charset="0"/>
            </a:endParaRPr>
          </a:p>
          <a:p>
            <a:pPr algn="ctr">
              <a:buNone/>
            </a:pPr>
            <a:endParaRPr lang="en-US" sz="3500" dirty="0">
              <a:latin typeface="Garamond" panose="02020404030301010803" pitchFamily="18" charset="0"/>
            </a:endParaRPr>
          </a:p>
          <a:p>
            <a:pPr algn="ctr">
              <a:buNone/>
            </a:pPr>
            <a:r>
              <a:rPr lang="en-US" sz="3500" dirty="0">
                <a:latin typeface="Garamond" panose="02020404030301010803" pitchFamily="18" charset="0"/>
              </a:rPr>
              <a:t>Seeking the testimony of a witness in order to </a:t>
            </a:r>
            <a:r>
              <a:rPr lang="en-US" sz="3500" dirty="0" err="1">
                <a:latin typeface="Garamond" panose="02020404030301010803" pitchFamily="18" charset="0"/>
              </a:rPr>
              <a:t>dramatise</a:t>
            </a:r>
            <a:r>
              <a:rPr lang="en-US" sz="3500" dirty="0">
                <a:latin typeface="Garamond" panose="02020404030301010803" pitchFamily="18" charset="0"/>
              </a:rPr>
              <a:t> it involves a different level of commitment from all parts of the theatrical communication circuit to that required in a freely imagined work’ </a:t>
            </a:r>
          </a:p>
          <a:p>
            <a:pPr algn="r">
              <a:buNone/>
            </a:pPr>
            <a:r>
              <a:rPr lang="en-US" sz="2400" dirty="0">
                <a:latin typeface="Garamond" panose="02020404030301010803" pitchFamily="18" charset="0"/>
              </a:rPr>
              <a:t>(Derek Paget 2009: 236). </a:t>
            </a:r>
          </a:p>
          <a:p>
            <a:endParaRPr lang="en-US" dirty="0"/>
          </a:p>
        </p:txBody>
      </p:sp>
    </p:spTree>
    <p:extLst>
      <p:ext uri="{BB962C8B-B14F-4D97-AF65-F5344CB8AC3E}">
        <p14:creationId xmlns:p14="http://schemas.microsoft.com/office/powerpoint/2010/main" val="1374556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4" y="2492896"/>
            <a:ext cx="4896544" cy="923330"/>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GB" sz="5400" b="1">
                <a:ln w="9525">
                  <a:solidFill>
                    <a:schemeClr val="bg1"/>
                  </a:solidFill>
                  <a:prstDash val="solid"/>
                </a:ln>
                <a:solidFill>
                  <a:schemeClr val="tx1"/>
                </a:solidFill>
                <a:effectLst>
                  <a:outerShdw blurRad="12700" dist="38100" dir="2700000" algn="tl" rotWithShape="0">
                    <a:schemeClr val="bg1">
                      <a:lumMod val="50000"/>
                    </a:schemeClr>
                  </a:outerShdw>
                </a:effectLst>
              </a:rPr>
              <a:t>INTERVIEWING</a:t>
            </a:r>
            <a:endParaRPr lang="en-GB"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9569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325562"/>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l"/>
            <a:r>
              <a:rPr lang="en-US" dirty="0"/>
              <a:t>INTERVIEWING </a:t>
            </a:r>
            <a:r>
              <a:rPr lang="en-US"/>
              <a:t>– </a:t>
            </a:r>
            <a:br>
              <a:rPr lang="en-US"/>
            </a:br>
            <a:r>
              <a:rPr lang="en-US"/>
              <a:t>			some things to consider</a:t>
            </a:r>
          </a:p>
        </p:txBody>
      </p:sp>
      <p:sp>
        <p:nvSpPr>
          <p:cNvPr id="4" name="Content Placeholder 3"/>
          <p:cNvSpPr>
            <a:spLocks noGrp="1"/>
          </p:cNvSpPr>
          <p:nvPr>
            <p:ph idx="1"/>
          </p:nvPr>
        </p:nvSpPr>
        <p:spPr>
          <a:xfrm>
            <a:off x="457200" y="2060848"/>
            <a:ext cx="8229600" cy="4032448"/>
          </a:xfrm>
        </p:spPr>
        <p:txBody>
          <a:bodyPr/>
          <a:lstStyle/>
          <a:p>
            <a:r>
              <a:rPr lang="en-US" dirty="0"/>
              <a:t>Who do you want to interview and why?</a:t>
            </a:r>
          </a:p>
          <a:p>
            <a:r>
              <a:rPr lang="en-US" dirty="0"/>
              <a:t>What do you want to find out?</a:t>
            </a:r>
          </a:p>
          <a:p>
            <a:r>
              <a:rPr lang="en-US" dirty="0"/>
              <a:t>What type of interview will it be?</a:t>
            </a:r>
          </a:p>
          <a:p>
            <a:r>
              <a:rPr lang="en-US" dirty="0"/>
              <a:t>How will you contact them?</a:t>
            </a:r>
          </a:p>
          <a:p>
            <a:r>
              <a:rPr lang="en-US" dirty="0"/>
              <a:t>What is reasonable within your timeframe?</a:t>
            </a:r>
          </a:p>
          <a:p>
            <a:r>
              <a:rPr lang="en-US" dirty="0"/>
              <a:t>How will you record the interviews?</a:t>
            </a:r>
          </a:p>
          <a:p>
            <a:endParaRPr lang="en-US" dirty="0"/>
          </a:p>
        </p:txBody>
      </p:sp>
    </p:spTree>
    <p:extLst>
      <p:ext uri="{BB962C8B-B14F-4D97-AF65-F5344CB8AC3E}">
        <p14:creationId xmlns:p14="http://schemas.microsoft.com/office/powerpoint/2010/main" val="116106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916832"/>
            <a:ext cx="7272808" cy="458587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3200" dirty="0"/>
              <a:t>Balancing the </a:t>
            </a:r>
            <a:r>
              <a:rPr lang="en-GB" sz="3200" b="1" dirty="0"/>
              <a:t>CREATIVE</a:t>
            </a:r>
            <a:r>
              <a:rPr lang="en-GB" sz="3200" dirty="0"/>
              <a:t> with the </a:t>
            </a:r>
            <a:r>
              <a:rPr lang="en-GB" sz="3200" b="1" dirty="0"/>
              <a:t>ETHICAL</a:t>
            </a:r>
          </a:p>
          <a:p>
            <a:endParaRPr lang="en-GB" sz="3200" dirty="0"/>
          </a:p>
          <a:p>
            <a:r>
              <a:rPr lang="en-GB" sz="3200" dirty="0"/>
              <a:t>Finding the appropriate </a:t>
            </a:r>
            <a:r>
              <a:rPr lang="en-GB" sz="3200" b="1" dirty="0"/>
              <a:t>Theatrical Frame</a:t>
            </a:r>
          </a:p>
          <a:p>
            <a:endParaRPr lang="en-GB" sz="3200" dirty="0"/>
          </a:p>
          <a:p>
            <a:r>
              <a:rPr lang="en-GB" sz="3200" dirty="0"/>
              <a:t>Capturing the </a:t>
            </a:r>
            <a:r>
              <a:rPr lang="en-GB" sz="3200" b="1" dirty="0"/>
              <a:t>Aesthetic </a:t>
            </a:r>
            <a:r>
              <a:rPr lang="en-GB" sz="3200" dirty="0"/>
              <a:t>of </a:t>
            </a:r>
            <a:r>
              <a:rPr lang="en-GB" sz="3200" b="1" dirty="0"/>
              <a:t>Memory</a:t>
            </a:r>
          </a:p>
          <a:p>
            <a:endParaRPr lang="en-GB" sz="3200" b="1" dirty="0"/>
          </a:p>
          <a:p>
            <a:pPr algn="ctr"/>
            <a:r>
              <a:rPr lang="en-GB" sz="3200" b="1" dirty="0"/>
              <a:t>What story do we want to tell and how do we do it?</a:t>
            </a:r>
          </a:p>
          <a:p>
            <a:endParaRPr lang="en-GB" dirty="0"/>
          </a:p>
          <a:p>
            <a:endParaRPr lang="en-GB" dirty="0"/>
          </a:p>
        </p:txBody>
      </p:sp>
      <p:sp>
        <p:nvSpPr>
          <p:cNvPr id="3" name="TextBox 2"/>
          <p:cNvSpPr txBox="1"/>
          <p:nvPr/>
        </p:nvSpPr>
        <p:spPr>
          <a:xfrm>
            <a:off x="611560" y="692696"/>
            <a:ext cx="3888432" cy="10464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4400" dirty="0"/>
              <a:t>CHALLENGES:</a:t>
            </a:r>
          </a:p>
          <a:p>
            <a:endParaRPr lang="en-GB" dirty="0"/>
          </a:p>
        </p:txBody>
      </p:sp>
    </p:spTree>
    <p:extLst>
      <p:ext uri="{BB962C8B-B14F-4D97-AF65-F5344CB8AC3E}">
        <p14:creationId xmlns:p14="http://schemas.microsoft.com/office/powerpoint/2010/main" val="73743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4" y="2492896"/>
            <a:ext cx="4248472" cy="923330"/>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GB"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Ethics</a:t>
            </a:r>
          </a:p>
        </p:txBody>
      </p:sp>
    </p:spTree>
    <p:extLst>
      <p:ext uri="{BB962C8B-B14F-4D97-AF65-F5344CB8AC3E}">
        <p14:creationId xmlns:p14="http://schemas.microsoft.com/office/powerpoint/2010/main" val="47874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226882" y="187013"/>
            <a:ext cx="8917118" cy="5804657"/>
          </a:xfrm>
          <a:prstGeom prst="wedgeEllipseCallout">
            <a:avLst>
              <a:gd name="adj1" fmla="val -45047"/>
              <a:gd name="adj2" fmla="val 60599"/>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quarter" idx="4294967295"/>
          </p:nvPr>
        </p:nvSpPr>
        <p:spPr>
          <a:xfrm>
            <a:off x="323528" y="636139"/>
            <a:ext cx="8031931" cy="5368072"/>
          </a:xfrm>
          <a:prstGeom prst="rect">
            <a:avLst/>
          </a:prstGeom>
        </p:spPr>
        <p:txBody>
          <a:bodyPr>
            <a:normAutofit fontScale="25000" lnSpcReduction="20000"/>
          </a:bodyPr>
          <a:lstStyle/>
          <a:p>
            <a:pPr algn="ctr">
              <a:buNone/>
            </a:pPr>
            <a:r>
              <a:rPr lang="en-GB" dirty="0"/>
              <a:t>	</a:t>
            </a:r>
          </a:p>
          <a:p>
            <a:pPr algn="ctr">
              <a:lnSpc>
                <a:spcPct val="170000"/>
              </a:lnSpc>
              <a:buNone/>
            </a:pPr>
            <a:r>
              <a:rPr lang="en-GB" sz="2400" dirty="0">
                <a:latin typeface="Book Antiqua" pitchFamily="18" charset="0"/>
              </a:rPr>
              <a:t>                    </a:t>
            </a:r>
            <a:r>
              <a:rPr lang="en-GB" sz="9600" dirty="0">
                <a:latin typeface="Book Antiqua" pitchFamily="18" charset="0"/>
              </a:rPr>
              <a:t>As cultural workers, whether we are researchers writing about individuals, theatre makers constructing narratives and stories, or facilitators enabling people to write or perform their own stories, we have a responsibility towards ensuring that the representations that are made are produced through a climate of </a:t>
            </a:r>
            <a:r>
              <a:rPr lang="en-GB" sz="11200" b="1" dirty="0">
                <a:solidFill>
                  <a:srgbClr val="FFFF00"/>
                </a:solidFill>
                <a:latin typeface="Book Antiqua" pitchFamily="18" charset="0"/>
              </a:rPr>
              <a:t>sensitivity, dialogue, respect and willingness for reciprocity</a:t>
            </a:r>
            <a:r>
              <a:rPr lang="en-GB" sz="9600" dirty="0">
                <a:latin typeface="Book Antiqua" pitchFamily="18" charset="0"/>
              </a:rPr>
              <a:t>. </a:t>
            </a:r>
          </a:p>
          <a:p>
            <a:pPr>
              <a:buNone/>
            </a:pPr>
            <a:r>
              <a:rPr lang="en-GB" dirty="0"/>
              <a:t>				</a:t>
            </a:r>
          </a:p>
          <a:p>
            <a:pPr>
              <a:buNone/>
            </a:pPr>
            <a:endParaRPr lang="en-GB" dirty="0"/>
          </a:p>
          <a:p>
            <a:pPr>
              <a:buNone/>
            </a:pPr>
            <a:endParaRPr lang="en-GB" dirty="0"/>
          </a:p>
          <a:p>
            <a:pPr>
              <a:buNone/>
            </a:pPr>
            <a:r>
              <a:rPr lang="en-GB" dirty="0"/>
              <a:t>					</a:t>
            </a:r>
          </a:p>
          <a:p>
            <a:pPr>
              <a:buNone/>
            </a:pPr>
            <a:r>
              <a:rPr lang="en-GB" dirty="0"/>
              <a:t>					</a:t>
            </a:r>
          </a:p>
          <a:p>
            <a:pPr>
              <a:buNone/>
            </a:pPr>
            <a:r>
              <a:rPr lang="en-GB" dirty="0"/>
              <a:t>					</a:t>
            </a:r>
            <a:endParaRPr lang="en-IE" dirty="0"/>
          </a:p>
        </p:txBody>
      </p:sp>
      <p:sp>
        <p:nvSpPr>
          <p:cNvPr id="5" name="Rectangle 4"/>
          <p:cNvSpPr/>
          <p:nvPr/>
        </p:nvSpPr>
        <p:spPr>
          <a:xfrm>
            <a:off x="1475656" y="5991671"/>
            <a:ext cx="3636771" cy="461665"/>
          </a:xfrm>
          <a:prstGeom prst="rect">
            <a:avLst/>
          </a:prstGeom>
        </p:spPr>
        <p:txBody>
          <a:bodyPr wrap="square">
            <a:spAutoFit/>
          </a:bodyPr>
          <a:lstStyle/>
          <a:p>
            <a:pPr lvl="0">
              <a:spcBef>
                <a:spcPts val="1200"/>
              </a:spcBef>
              <a:buClr>
                <a:srgbClr val="838995"/>
              </a:buClr>
            </a:pPr>
            <a:r>
              <a:rPr lang="en-GB" sz="2400" spc="30" dirty="0">
                <a:solidFill>
                  <a:srgbClr val="FFFFFF"/>
                </a:solidFill>
                <a:latin typeface="Book Antiqua" pitchFamily="18" charset="0"/>
                <a:cs typeface="Tahoma" pitchFamily="34" charset="0"/>
              </a:rPr>
              <a:t>(Sheila Preston, 2009: 65)  </a:t>
            </a:r>
            <a:endParaRPr lang="en-IE" sz="2400" spc="30" dirty="0">
              <a:solidFill>
                <a:srgbClr val="FFFFFF"/>
              </a:solidFill>
              <a:latin typeface="Book Antiqua" pitchFamily="18" charset="0"/>
              <a:cs typeface="Tahoma" pitchFamily="34" charset="0"/>
            </a:endParaRPr>
          </a:p>
        </p:txBody>
      </p:sp>
    </p:spTree>
    <p:extLst>
      <p:ext uri="{BB962C8B-B14F-4D97-AF65-F5344CB8AC3E}">
        <p14:creationId xmlns:p14="http://schemas.microsoft.com/office/powerpoint/2010/main" val="106525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VERBATIM THEATRE</a:t>
            </a:r>
          </a:p>
        </p:txBody>
      </p:sp>
      <p:sp>
        <p:nvSpPr>
          <p:cNvPr id="3" name="Content Placeholder 2"/>
          <p:cNvSpPr>
            <a:spLocks noGrp="1"/>
          </p:cNvSpPr>
          <p:nvPr>
            <p:ph idx="1"/>
          </p:nvPr>
        </p:nvSpPr>
        <p:spPr>
          <a:xfrm>
            <a:off x="457200" y="1600200"/>
            <a:ext cx="8229600" cy="470912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Original Definition by Derek Paget introduced to the Academy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indent="0">
              <a:spcBef>
                <a:spcPts val="0"/>
              </a:spcBef>
              <a:buNone/>
            </a:pPr>
            <a:r>
              <a:rPr lang="en-GB" dirty="0"/>
              <a:t>…a form of theatre firmly predicated upon the taping and subsequent transcription of interviews with “ordinary” people, done in the context of research into a particular region, subject area, issue, event, or combination of these things. This primary source is then transformed into a text which is acted, usually by the performers who collected the material in the first place. (1987: 317) </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7585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consider</a:t>
            </a:r>
            <a:r>
              <a:rPr lang="is-IS" dirty="0"/>
              <a:t>…</a:t>
            </a:r>
            <a:endParaRPr lang="en-US"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lstStyle/>
          <a:p>
            <a:r>
              <a:rPr lang="en-US" dirty="0"/>
              <a:t>Ensure you inform participants of the nature of their involvement</a:t>
            </a:r>
          </a:p>
          <a:p>
            <a:r>
              <a:rPr lang="en-US" dirty="0"/>
              <a:t>How you intend to use their words</a:t>
            </a:r>
          </a:p>
          <a:p>
            <a:r>
              <a:rPr lang="en-US" dirty="0"/>
              <a:t>Be honest with them about your intentions</a:t>
            </a:r>
          </a:p>
          <a:p>
            <a:r>
              <a:rPr lang="en-US" dirty="0"/>
              <a:t>Being clear about whose testimonies you are using and why will help you answer the above questions.</a:t>
            </a:r>
          </a:p>
        </p:txBody>
      </p:sp>
    </p:spTree>
    <p:extLst>
      <p:ext uri="{BB962C8B-B14F-4D97-AF65-F5344CB8AC3E}">
        <p14:creationId xmlns:p14="http://schemas.microsoft.com/office/powerpoint/2010/main" val="703342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IE" dirty="0">
                <a:solidFill>
                  <a:srgbClr val="CC0099"/>
                </a:solidFill>
              </a:rPr>
              <a:t>4 Rules </a:t>
            </a:r>
            <a:r>
              <a:rPr lang="en-IE" dirty="0"/>
              <a:t>– </a:t>
            </a:r>
            <a:r>
              <a:rPr lang="en-IE" sz="3600" dirty="0"/>
              <a:t>Robin </a:t>
            </a:r>
            <a:r>
              <a:rPr lang="en-IE" sz="3600" dirty="0" err="1"/>
              <a:t>Soans</a:t>
            </a:r>
            <a:r>
              <a:rPr lang="en-IE" sz="3600" dirty="0"/>
              <a:t> </a:t>
            </a:r>
            <a:endParaRPr lang="en-IE" dirty="0"/>
          </a:p>
        </p:txBody>
      </p:sp>
      <p:sp>
        <p:nvSpPr>
          <p:cNvPr id="5" name="Content Placeholder 4"/>
          <p:cNvSpPr>
            <a:spLocks noGrp="1"/>
          </p:cNvSpPr>
          <p:nvPr>
            <p:ph idx="1"/>
          </p:nvPr>
        </p:nvSpPr>
        <p:spPr>
          <a:xfrm>
            <a:off x="457200" y="1484784"/>
            <a:ext cx="7283152" cy="4641379"/>
          </a:xfrm>
        </p:spPr>
        <p:txBody>
          <a:bodyPr>
            <a:normAutofit fontScale="92500" lnSpcReduction="10000"/>
          </a:bodyPr>
          <a:lstStyle/>
          <a:p>
            <a:pPr marL="550926" indent="-514350">
              <a:buFont typeface="+mj-lt"/>
              <a:buAutoNum type="arabicPeriod"/>
            </a:pPr>
            <a:endParaRPr lang="en-GB" dirty="0"/>
          </a:p>
          <a:p>
            <a:pPr marL="550926" indent="-514350">
              <a:buClr>
                <a:srgbClr val="CC0099"/>
              </a:buClr>
              <a:buFont typeface="+mj-lt"/>
              <a:buAutoNum type="arabicPeriod"/>
            </a:pPr>
            <a:r>
              <a:rPr lang="en-GB" dirty="0"/>
              <a:t>Don’t try to write a political play. </a:t>
            </a:r>
          </a:p>
          <a:p>
            <a:pPr marL="550926" indent="-514350">
              <a:buClr>
                <a:srgbClr val="CC0099"/>
              </a:buClr>
              <a:buFont typeface="+mj-lt"/>
              <a:buAutoNum type="arabicPeriod"/>
            </a:pPr>
            <a:endParaRPr lang="en-GB" dirty="0"/>
          </a:p>
          <a:p>
            <a:pPr marL="550926" indent="-514350">
              <a:buClr>
                <a:srgbClr val="CC0099"/>
              </a:buClr>
              <a:buFont typeface="+mj-lt"/>
              <a:buAutoNum type="arabicPeriod"/>
            </a:pPr>
            <a:r>
              <a:rPr lang="en-GB" dirty="0"/>
              <a:t>Always look for detail, the minutiae of people’s lives. </a:t>
            </a:r>
          </a:p>
          <a:p>
            <a:pPr marL="550926" indent="-514350">
              <a:buClr>
                <a:srgbClr val="CC0099"/>
              </a:buClr>
              <a:buFont typeface="+mj-lt"/>
              <a:buAutoNum type="arabicPeriod"/>
            </a:pPr>
            <a:endParaRPr lang="en-GB" dirty="0"/>
          </a:p>
          <a:p>
            <a:pPr marL="550926" indent="-514350">
              <a:buClr>
                <a:srgbClr val="CC0099"/>
              </a:buClr>
              <a:buFont typeface="+mj-lt"/>
              <a:buAutoNum type="arabicPeriod"/>
            </a:pPr>
            <a:r>
              <a:rPr lang="en-GB" u="sng" dirty="0">
                <a:solidFill>
                  <a:srgbClr val="CC0099"/>
                </a:solidFill>
              </a:rPr>
              <a:t>*</a:t>
            </a:r>
            <a:r>
              <a:rPr lang="en-GB" b="1" u="sng" dirty="0">
                <a:solidFill>
                  <a:srgbClr val="CC0099"/>
                </a:solidFill>
              </a:rPr>
              <a:t>Never forget it’s someone’s life</a:t>
            </a:r>
            <a:r>
              <a:rPr lang="en-GB" u="sng" dirty="0">
                <a:solidFill>
                  <a:srgbClr val="CC0099"/>
                </a:solidFill>
              </a:rPr>
              <a:t>.*</a:t>
            </a:r>
          </a:p>
          <a:p>
            <a:pPr marL="550926" indent="-514350">
              <a:buClr>
                <a:srgbClr val="CC0099"/>
              </a:buClr>
              <a:buFont typeface="+mj-lt"/>
              <a:buAutoNum type="arabicPeriod"/>
            </a:pPr>
            <a:endParaRPr lang="en-GB" dirty="0"/>
          </a:p>
          <a:p>
            <a:pPr marL="550926" indent="-514350">
              <a:buClr>
                <a:srgbClr val="CC0099"/>
              </a:buClr>
              <a:buFont typeface="+mj-lt"/>
              <a:buAutoNum type="arabicPeriod"/>
            </a:pPr>
            <a:r>
              <a:rPr lang="en-GB" dirty="0"/>
              <a:t>Never pre-judge.  </a:t>
            </a:r>
            <a:endParaRPr lang="en-IE" dirty="0"/>
          </a:p>
        </p:txBody>
      </p:sp>
    </p:spTree>
    <p:extLst>
      <p:ext uri="{BB962C8B-B14F-4D97-AF65-F5344CB8AC3E}">
        <p14:creationId xmlns:p14="http://schemas.microsoft.com/office/powerpoint/2010/main" val="1005734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a:t>Digging Up Stories: Applied Theatre, Performance and War</a:t>
            </a:r>
            <a:r>
              <a:rPr lang="en-GB" dirty="0"/>
              <a:t>,</a:t>
            </a:r>
          </a:p>
        </p:txBody>
      </p:sp>
      <p:sp>
        <p:nvSpPr>
          <p:cNvPr id="3" name="Content Placeholder 2"/>
          <p:cNvSpPr>
            <a:spLocks noGrp="1"/>
          </p:cNvSpPr>
          <p:nvPr>
            <p:ph idx="1"/>
          </p:nvPr>
        </p:nvSpPr>
        <p:spPr/>
        <p:txBody>
          <a:bodyPr/>
          <a:lstStyle/>
          <a:p>
            <a:endParaRPr lang="en-GB" dirty="0"/>
          </a:p>
          <a:p>
            <a:r>
              <a:rPr lang="en-GB" dirty="0"/>
              <a:t>‘theatre projects that dig up narratives, experiences and remembrances’ must be treated with extreme care as they can ‘blame, enact revenge, and foster animosity as much as they can develop dialogue, respect or comfort’ (Thompson, 2005: 25-26). </a:t>
            </a:r>
            <a:endParaRPr lang="en-IE" dirty="0"/>
          </a:p>
          <a:p>
            <a:endParaRPr lang="en-GB" dirty="0"/>
          </a:p>
        </p:txBody>
      </p:sp>
    </p:spTree>
    <p:extLst>
      <p:ext uri="{BB962C8B-B14F-4D97-AF65-F5344CB8AC3E}">
        <p14:creationId xmlns:p14="http://schemas.microsoft.com/office/powerpoint/2010/main" val="1731521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4" y="2492896"/>
            <a:ext cx="4248472"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GB"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Dramatic Structure</a:t>
            </a:r>
          </a:p>
        </p:txBody>
      </p:sp>
    </p:spTree>
    <p:extLst>
      <p:ext uri="{BB962C8B-B14F-4D97-AF65-F5344CB8AC3E}">
        <p14:creationId xmlns:p14="http://schemas.microsoft.com/office/powerpoint/2010/main" val="775690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nvPr>
        </p:nvGraphicFramePr>
        <p:xfrm>
          <a:off x="683568" y="1052736"/>
          <a:ext cx="7848872" cy="5084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ctr"/>
            <a:r>
              <a:rPr lang="en-IE" dirty="0"/>
              <a:t>Writing the  Script</a:t>
            </a:r>
          </a:p>
        </p:txBody>
      </p:sp>
    </p:spTree>
    <p:extLst>
      <p:ext uri="{BB962C8B-B14F-4D97-AF65-F5344CB8AC3E}">
        <p14:creationId xmlns:p14="http://schemas.microsoft.com/office/powerpoint/2010/main" val="13709420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20856"/>
            <a:ext cx="9144000" cy="4016287"/>
          </a:xfrm>
          <a:prstGeom prst="rect">
            <a:avLst/>
          </a:prstGeom>
        </p:spPr>
      </p:pic>
    </p:spTree>
    <p:extLst>
      <p:ext uri="{BB962C8B-B14F-4D97-AF65-F5344CB8AC3E}">
        <p14:creationId xmlns:p14="http://schemas.microsoft.com/office/powerpoint/2010/main" val="209172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Material</a:t>
            </a:r>
          </a:p>
        </p:txBody>
      </p:sp>
      <p:sp>
        <p:nvSpPr>
          <p:cNvPr id="3" name="Content Placeholder 2"/>
          <p:cNvSpPr>
            <a:spLocks noGrp="1"/>
          </p:cNvSpPr>
          <p:nvPr>
            <p:ph idx="1"/>
          </p:nvPr>
        </p:nvSpPr>
        <p:spPr>
          <a:xfrm>
            <a:off x="683568" y="1417638"/>
            <a:ext cx="3672408" cy="4459268"/>
          </a:xfrm>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US" dirty="0"/>
              <a:t>THE TESTIMONY</a:t>
            </a:r>
          </a:p>
          <a:p>
            <a:pPr lvl="1"/>
            <a:r>
              <a:rPr lang="en-US" dirty="0"/>
              <a:t>Interviews with artists, activists, politicians</a:t>
            </a:r>
          </a:p>
          <a:p>
            <a:pPr lvl="1"/>
            <a:r>
              <a:rPr lang="en-US" dirty="0"/>
              <a:t>Cast members interviews</a:t>
            </a:r>
          </a:p>
          <a:p>
            <a:pPr lvl="1"/>
            <a:r>
              <a:rPr lang="en-US" dirty="0"/>
              <a:t> Excerpts from cast members diaries</a:t>
            </a:r>
          </a:p>
        </p:txBody>
      </p:sp>
      <p:sp>
        <p:nvSpPr>
          <p:cNvPr id="4" name="Content Placeholder 2"/>
          <p:cNvSpPr txBox="1">
            <a:spLocks/>
          </p:cNvSpPr>
          <p:nvPr/>
        </p:nvSpPr>
        <p:spPr>
          <a:xfrm>
            <a:off x="5148064" y="1418004"/>
            <a:ext cx="3672408" cy="445926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en-US" dirty="0"/>
              <a:t>FROM THE ARCHIVE:</a:t>
            </a:r>
          </a:p>
          <a:p>
            <a:pPr lvl="1"/>
            <a:r>
              <a:rPr lang="en-US" dirty="0"/>
              <a:t>Writings &amp; articles from the 1916 Revolutionaries</a:t>
            </a:r>
          </a:p>
          <a:p>
            <a:pPr lvl="1"/>
            <a:r>
              <a:rPr lang="en-US" dirty="0"/>
              <a:t>Poems</a:t>
            </a:r>
          </a:p>
          <a:p>
            <a:pPr lvl="1"/>
            <a:r>
              <a:rPr lang="en-US" dirty="0"/>
              <a:t>Newspaper Articles</a:t>
            </a:r>
          </a:p>
          <a:p>
            <a:pPr lvl="1"/>
            <a:r>
              <a:rPr lang="en-US" dirty="0"/>
              <a:t>Philosophical Writings</a:t>
            </a:r>
          </a:p>
          <a:p>
            <a:r>
              <a:rPr lang="en-US" dirty="0"/>
              <a:t>Cast members interviews</a:t>
            </a:r>
          </a:p>
          <a:p>
            <a:r>
              <a:rPr lang="en-US" dirty="0"/>
              <a:t>Cast members diaries</a:t>
            </a:r>
          </a:p>
        </p:txBody>
      </p:sp>
    </p:spTree>
    <p:extLst>
      <p:ext uri="{BB962C8B-B14F-4D97-AF65-F5344CB8AC3E}">
        <p14:creationId xmlns:p14="http://schemas.microsoft.com/office/powerpoint/2010/main" val="189834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42831"/>
            <a:ext cx="6120680" cy="591509"/>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a:t>Daily </a:t>
            </a:r>
            <a:r>
              <a:rPr lang="en-US" dirty="0"/>
              <a:t>Rehearsal Process</a:t>
            </a:r>
          </a:p>
        </p:txBody>
      </p:sp>
      <p:sp>
        <p:nvSpPr>
          <p:cNvPr id="3" name="Content Placeholder 2"/>
          <p:cNvSpPr>
            <a:spLocks noGrp="1"/>
          </p:cNvSpPr>
          <p:nvPr>
            <p:ph idx="1"/>
          </p:nvPr>
        </p:nvSpPr>
        <p:spPr>
          <a:xfrm>
            <a:off x="107504" y="1585607"/>
            <a:ext cx="3074174" cy="4939737"/>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marL="0" indent="0">
              <a:buNone/>
            </a:pPr>
            <a:r>
              <a:rPr lang="en-US" dirty="0"/>
              <a:t>1 </a:t>
            </a:r>
            <a:r>
              <a:rPr lang="en-US"/>
              <a:t>Hour physical/ensemble </a:t>
            </a:r>
            <a:r>
              <a:rPr lang="en-US" dirty="0"/>
              <a:t>warm up</a:t>
            </a:r>
          </a:p>
          <a:p>
            <a:pPr lvl="1"/>
            <a:r>
              <a:rPr lang="en-US" dirty="0"/>
              <a:t>Step into the circle</a:t>
            </a:r>
          </a:p>
          <a:p>
            <a:pPr lvl="1"/>
            <a:r>
              <a:rPr lang="en-US" dirty="0"/>
              <a:t>Check into their body</a:t>
            </a:r>
          </a:p>
          <a:p>
            <a:pPr lvl="1"/>
            <a:r>
              <a:rPr lang="en-US" dirty="0"/>
              <a:t>Walk around the room</a:t>
            </a:r>
          </a:p>
          <a:p>
            <a:pPr lvl="1"/>
            <a:r>
              <a:rPr lang="en-US" dirty="0"/>
              <a:t>Alexander Technique  relaxation</a:t>
            </a:r>
          </a:p>
        </p:txBody>
      </p:sp>
      <p:sp>
        <p:nvSpPr>
          <p:cNvPr id="4" name="Content Placeholder 2"/>
          <p:cNvSpPr txBox="1">
            <a:spLocks/>
          </p:cNvSpPr>
          <p:nvPr/>
        </p:nvSpPr>
        <p:spPr>
          <a:xfrm>
            <a:off x="6300192" y="1585607"/>
            <a:ext cx="2674640" cy="493973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en-US" dirty="0"/>
              <a:t>Daily Protest</a:t>
            </a:r>
          </a:p>
          <a:p>
            <a:pPr lvl="1"/>
            <a:r>
              <a:rPr lang="en-US" dirty="0"/>
              <a:t>Education</a:t>
            </a:r>
          </a:p>
          <a:p>
            <a:pPr lvl="1"/>
            <a:r>
              <a:rPr lang="en-US" dirty="0"/>
              <a:t>Animal rights</a:t>
            </a:r>
          </a:p>
          <a:p>
            <a:pPr lvl="1"/>
            <a:r>
              <a:rPr lang="en-US" dirty="0"/>
              <a:t>Black lives matter</a:t>
            </a:r>
          </a:p>
          <a:p>
            <a:pPr lvl="1"/>
            <a:r>
              <a:rPr lang="en-US" dirty="0"/>
              <a:t>Abortion</a:t>
            </a:r>
          </a:p>
          <a:p>
            <a:pPr lvl="1"/>
            <a:r>
              <a:rPr lang="en-US" dirty="0"/>
              <a:t>Syria/ refugee crisis</a:t>
            </a:r>
          </a:p>
          <a:p>
            <a:pPr lvl="1"/>
            <a:r>
              <a:rPr lang="en-US" dirty="0"/>
              <a:t>Busking</a:t>
            </a:r>
          </a:p>
        </p:txBody>
      </p:sp>
      <p:sp>
        <p:nvSpPr>
          <p:cNvPr id="5" name="Content Placeholder 2"/>
          <p:cNvSpPr txBox="1">
            <a:spLocks/>
          </p:cNvSpPr>
          <p:nvPr/>
        </p:nvSpPr>
        <p:spPr>
          <a:xfrm>
            <a:off x="3347864" y="1554892"/>
            <a:ext cx="2736304" cy="493973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dirty="0"/>
              <a:t>Exploration </a:t>
            </a:r>
          </a:p>
          <a:p>
            <a:pPr marL="0" indent="0" algn="ctr">
              <a:buFont typeface="Arial" pitchFamily="34" charset="0"/>
              <a:buNone/>
            </a:pPr>
            <a:r>
              <a:rPr lang="en-US" dirty="0"/>
              <a:t>of the </a:t>
            </a:r>
          </a:p>
          <a:p>
            <a:pPr marL="0" indent="0" algn="ctr">
              <a:buFont typeface="Arial" pitchFamily="34" charset="0"/>
              <a:buNone/>
            </a:pPr>
            <a:r>
              <a:rPr lang="en-US" dirty="0"/>
              <a:t>various material through reading and various </a:t>
            </a:r>
            <a:r>
              <a:rPr lang="en-US" dirty="0" err="1"/>
              <a:t>improv</a:t>
            </a:r>
            <a:r>
              <a:rPr lang="en-US" dirty="0"/>
              <a:t> exercises</a:t>
            </a:r>
          </a:p>
        </p:txBody>
      </p:sp>
      <p:sp>
        <p:nvSpPr>
          <p:cNvPr id="6" name="Title 1"/>
          <p:cNvSpPr txBox="1">
            <a:spLocks/>
          </p:cNvSpPr>
          <p:nvPr/>
        </p:nvSpPr>
        <p:spPr>
          <a:xfrm>
            <a:off x="46581" y="750715"/>
            <a:ext cx="2293171" cy="80417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dirty="0"/>
              <a:t>Begin with:</a:t>
            </a:r>
          </a:p>
        </p:txBody>
      </p:sp>
      <p:sp>
        <p:nvSpPr>
          <p:cNvPr id="7" name="Title 1"/>
          <p:cNvSpPr txBox="1">
            <a:spLocks/>
          </p:cNvSpPr>
          <p:nvPr/>
        </p:nvSpPr>
        <p:spPr>
          <a:xfrm>
            <a:off x="3389410" y="707884"/>
            <a:ext cx="2293171" cy="80417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dirty="0"/>
              <a:t>Middle:</a:t>
            </a:r>
          </a:p>
        </p:txBody>
      </p:sp>
      <p:sp>
        <p:nvSpPr>
          <p:cNvPr id="8" name="Title 1"/>
          <p:cNvSpPr txBox="1">
            <a:spLocks/>
          </p:cNvSpPr>
          <p:nvPr/>
        </p:nvSpPr>
        <p:spPr>
          <a:xfrm>
            <a:off x="6732240" y="750715"/>
            <a:ext cx="1881661" cy="71851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a:t>End with:</a:t>
            </a:r>
            <a:endParaRPr lang="en-US" sz="3600" dirty="0"/>
          </a:p>
        </p:txBody>
      </p:sp>
    </p:spTree>
    <p:extLst>
      <p:ext uri="{BB962C8B-B14F-4D97-AF65-F5344CB8AC3E}">
        <p14:creationId xmlns:p14="http://schemas.microsoft.com/office/powerpoint/2010/main" val="66429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a:t>
            </a:r>
            <a:r>
              <a:rPr lang="en-US" dirty="0" err="1"/>
              <a:t>Improv</a:t>
            </a:r>
            <a:r>
              <a:rPr lang="en-US" dirty="0"/>
              <a:t> Discussion</a:t>
            </a:r>
          </a:p>
        </p:txBody>
      </p:sp>
      <p:sp>
        <p:nvSpPr>
          <p:cNvPr id="3" name="Content Placeholder 2"/>
          <p:cNvSpPr>
            <a:spLocks noGrp="1"/>
          </p:cNvSpPr>
          <p:nvPr>
            <p:ph idx="1"/>
          </p:nvPr>
        </p:nvSpPr>
        <p:spPr/>
        <p:txBody>
          <a:bodyPr/>
          <a:lstStyle/>
          <a:p>
            <a:r>
              <a:rPr lang="en-US" dirty="0"/>
              <a:t>What did you see happening in this scene?</a:t>
            </a:r>
          </a:p>
          <a:p>
            <a:r>
              <a:rPr lang="en-US" dirty="0"/>
              <a:t>NO JUDGEMENT JUST OBSERVATION</a:t>
            </a:r>
          </a:p>
          <a:p>
            <a:pPr lvl="1"/>
            <a:r>
              <a:rPr lang="en-US" dirty="0"/>
              <a:t>Not what worked or didn’t work</a:t>
            </a:r>
          </a:p>
          <a:p>
            <a:pPr lvl="1"/>
            <a:r>
              <a:rPr lang="en-US" dirty="0"/>
              <a:t>What you liked or didn’t like</a:t>
            </a:r>
          </a:p>
          <a:p>
            <a:pPr marL="457200" lvl="1" indent="0">
              <a:buNone/>
            </a:pPr>
            <a:r>
              <a:rPr lang="en-US" dirty="0"/>
              <a:t>			RATHER</a:t>
            </a:r>
          </a:p>
          <a:p>
            <a:pPr marL="457200" lvl="1" indent="0">
              <a:buNone/>
            </a:pPr>
            <a:r>
              <a:rPr lang="en-US" dirty="0"/>
              <a:t>WHAT DID YOU SEE? </a:t>
            </a:r>
          </a:p>
          <a:p>
            <a:pPr marL="457200" lvl="1" indent="0">
              <a:buNone/>
            </a:pPr>
            <a:r>
              <a:rPr lang="en-US" dirty="0"/>
              <a:t>WHAT WAS STRIKING ABOUT THIS SCENE?</a:t>
            </a:r>
          </a:p>
        </p:txBody>
      </p:sp>
    </p:spTree>
    <p:extLst>
      <p:ext uri="{BB962C8B-B14F-4D97-AF65-F5344CB8AC3E}">
        <p14:creationId xmlns:p14="http://schemas.microsoft.com/office/powerpoint/2010/main" val="633261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038"/>
            <a:ext cx="822960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a:t>Engaging the young people:</a:t>
            </a:r>
            <a:br>
              <a:rPr lang="en-US" dirty="0"/>
            </a:br>
            <a:r>
              <a:rPr lang="en-US" dirty="0"/>
              <a:t>3 People 3 Questions</a:t>
            </a:r>
          </a:p>
        </p:txBody>
      </p:sp>
      <p:sp>
        <p:nvSpPr>
          <p:cNvPr id="3" name="Content Placeholder 2"/>
          <p:cNvSpPr>
            <a:spLocks noGrp="1"/>
          </p:cNvSpPr>
          <p:nvPr>
            <p:ph idx="1"/>
          </p:nvPr>
        </p:nvSpPr>
        <p:spPr>
          <a:xfrm>
            <a:off x="606388" y="1772816"/>
            <a:ext cx="7931224" cy="4421088"/>
          </a:xfrm>
        </p:spPr>
        <p:style>
          <a:lnRef idx="1">
            <a:schemeClr val="accent5"/>
          </a:lnRef>
          <a:fillRef idx="2">
            <a:schemeClr val="accent5"/>
          </a:fillRef>
          <a:effectRef idx="1">
            <a:schemeClr val="accent5"/>
          </a:effectRef>
          <a:fontRef idx="minor">
            <a:schemeClr val="dk1"/>
          </a:fontRef>
        </p:style>
        <p:txBody>
          <a:bodyPr>
            <a:normAutofit/>
          </a:bodyPr>
          <a:lstStyle/>
          <a:p>
            <a:r>
              <a:rPr lang="en-US" dirty="0"/>
              <a:t>What do you believe in?</a:t>
            </a:r>
          </a:p>
          <a:p>
            <a:endParaRPr lang="en-US" dirty="0"/>
          </a:p>
          <a:p>
            <a:r>
              <a:rPr lang="en-US" dirty="0"/>
              <a:t>Have you ever been moved to protest about something?</a:t>
            </a:r>
          </a:p>
          <a:p>
            <a:endParaRPr lang="en-US" dirty="0"/>
          </a:p>
          <a:p>
            <a:r>
              <a:rPr lang="en-US" dirty="0"/>
              <a:t>Can you tell me about a song that marked a particular time in your life?</a:t>
            </a:r>
          </a:p>
        </p:txBody>
      </p:sp>
    </p:spTree>
    <p:extLst>
      <p:ext uri="{BB962C8B-B14F-4D97-AF65-F5344CB8AC3E}">
        <p14:creationId xmlns:p14="http://schemas.microsoft.com/office/powerpoint/2010/main" val="170446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Confusion</a:t>
            </a:r>
            <a:r>
              <a:rPr lang="is-IS" dirty="0"/>
              <a:t>….</a:t>
            </a:r>
            <a:endParaRPr lang="en-US"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r>
              <a:rPr lang="en-GB" dirty="0"/>
              <a:t>From the 1990s, however, the term is applied by some informed practitioners, and more loosely and confusingly by others, to much documentary theatre, from </a:t>
            </a:r>
            <a:r>
              <a:rPr lang="en-GB" dirty="0" err="1"/>
              <a:t>Piscator’s</a:t>
            </a:r>
            <a:r>
              <a:rPr lang="en-GB" dirty="0"/>
              <a:t> model in the 1960s, to plays like </a:t>
            </a:r>
            <a:r>
              <a:rPr lang="en-GB" i="1" dirty="0"/>
              <a:t>My Name is Rachel Corrie</a:t>
            </a:r>
            <a:r>
              <a:rPr lang="en-GB" dirty="0"/>
              <a:t> (2005), based on diaries, notebooks and emails, as well as to plays which incorporate both testimony and invented material, such as Hare’s </a:t>
            </a:r>
            <a:r>
              <a:rPr lang="en-GB" i="1" dirty="0"/>
              <a:t>Stuff Happens</a:t>
            </a:r>
            <a:r>
              <a:rPr lang="en-GB" dirty="0"/>
              <a:t> and Gupta’s </a:t>
            </a:r>
            <a:r>
              <a:rPr lang="en-GB" i="1" dirty="0"/>
              <a:t>Gladiator Games</a:t>
            </a:r>
            <a:r>
              <a:rPr lang="en-GB" dirty="0"/>
              <a:t>. (</a:t>
            </a:r>
            <a:r>
              <a:rPr lang="en-GB" dirty="0" err="1"/>
              <a:t>Lurkhurst</a:t>
            </a:r>
            <a:r>
              <a:rPr lang="en-GB" dirty="0"/>
              <a:t> 2008: 203)</a:t>
            </a:r>
            <a:endParaRPr lang="en-US" dirty="0"/>
          </a:p>
          <a:p>
            <a:endParaRPr lang="en-US" dirty="0"/>
          </a:p>
        </p:txBody>
      </p:sp>
    </p:spTree>
    <p:extLst>
      <p:ext uri="{BB962C8B-B14F-4D97-AF65-F5344CB8AC3E}">
        <p14:creationId xmlns:p14="http://schemas.microsoft.com/office/powerpoint/2010/main" val="7836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54658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72000" cy="6858000"/>
          </a:xfrm>
          <a:prstGeom prst="rect">
            <a:avLst/>
          </a:prstGeom>
        </p:spPr>
      </p:pic>
      <p:pic>
        <p:nvPicPr>
          <p:cNvPr id="3" name="Picture 2"/>
          <p:cNvPicPr>
            <a:picLocks noChangeAspect="1"/>
          </p:cNvPicPr>
          <p:nvPr/>
        </p:nvPicPr>
        <p:blipFill>
          <a:blip r:embed="rId3"/>
          <a:stretch>
            <a:fillRect/>
          </a:stretch>
        </p:blipFill>
        <p:spPr>
          <a:xfrm>
            <a:off x="4572000" y="8662"/>
            <a:ext cx="4572000" cy="6858000"/>
          </a:xfrm>
          <a:prstGeom prst="rect">
            <a:avLst/>
          </a:prstGeom>
        </p:spPr>
      </p:pic>
    </p:spTree>
    <p:extLst>
      <p:ext uri="{BB962C8B-B14F-4D97-AF65-F5344CB8AC3E}">
        <p14:creationId xmlns:p14="http://schemas.microsoft.com/office/powerpoint/2010/main" val="179910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91680" y="1268760"/>
            <a:ext cx="6192688" cy="3384376"/>
          </a:xfrm>
          <a:prstGeom prst="wedgeEllipseCallout">
            <a:avLst>
              <a:gd name="adj1" fmla="val -61077"/>
              <a:gd name="adj2" fmla="val 74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WOULD YOU DIE </a:t>
            </a:r>
            <a:r>
              <a:rPr lang="en-US" sz="4000"/>
              <a:t>FOR IRELAND ?</a:t>
            </a:r>
            <a:endParaRPr lang="en-US" sz="4000" dirty="0"/>
          </a:p>
        </p:txBody>
      </p:sp>
    </p:spTree>
    <p:extLst>
      <p:ext uri="{BB962C8B-B14F-4D97-AF65-F5344CB8AC3E}">
        <p14:creationId xmlns:p14="http://schemas.microsoft.com/office/powerpoint/2010/main" val="976480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46" y="7729"/>
            <a:ext cx="6851104" cy="490066"/>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dirty="0"/>
              <a:t>Extract from young person’s diary</a:t>
            </a:r>
          </a:p>
        </p:txBody>
      </p:sp>
      <p:sp>
        <p:nvSpPr>
          <p:cNvPr id="6" name="Rounded Rectangular Callout 5"/>
          <p:cNvSpPr/>
          <p:nvPr/>
        </p:nvSpPr>
        <p:spPr>
          <a:xfrm>
            <a:off x="251520" y="620688"/>
            <a:ext cx="8568952" cy="5688632"/>
          </a:xfrm>
          <a:prstGeom prst="wedgeRoundRectCallout">
            <a:avLst>
              <a:gd name="adj1" fmla="val -172"/>
              <a:gd name="adj2" fmla="val 559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every day there's a more terrible thing to protest against, Israel, Syria, animal abuse, eighth amendment, kids getting bullied by teachers,  innocent people being killed by police every day in America and there's so much more we haven't touched on yet, the slave </a:t>
            </a:r>
            <a:r>
              <a:rPr lang="en-US" sz="2400" dirty="0" err="1"/>
              <a:t>labour</a:t>
            </a:r>
            <a:r>
              <a:rPr lang="en-US" sz="2400" dirty="0"/>
              <a:t> that makes our clothes and products, the farmers that are paid nothing for our food while corporations take our money, elderly people being abused in nursing homes, sex and drug trafficking supported by Petty drug purchases that we make like it literally never fucking ends and it’s hopeless there's only 20 of us the whole world should be protesting,  should be angry and yet it's just a few of us, a couple thousand people at most at a time who decide to care but quickly return to their lives after they've done their day of righteous outrage,  we're not better than them were the same because we're human but fuck it's depressing</a:t>
            </a:r>
            <a:br>
              <a:rPr lang="en-US" sz="1200" dirty="0"/>
            </a:br>
            <a:endParaRPr lang="en-US" sz="1200" dirty="0"/>
          </a:p>
        </p:txBody>
      </p:sp>
    </p:spTree>
    <p:extLst>
      <p:ext uri="{BB962C8B-B14F-4D97-AF65-F5344CB8AC3E}">
        <p14:creationId xmlns:p14="http://schemas.microsoft.com/office/powerpoint/2010/main" val="1648525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the material guide the way</a:t>
            </a:r>
            <a:r>
              <a:rPr lang="is-IS" dirty="0"/>
              <a:t>…</a:t>
            </a:r>
            <a:endParaRPr lang="en-US" dirty="0"/>
          </a:p>
        </p:txBody>
      </p:sp>
      <p:sp>
        <p:nvSpPr>
          <p:cNvPr id="3" name="Content Placeholder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pPr marL="0" indent="0">
              <a:buNone/>
            </a:pPr>
            <a:r>
              <a:rPr lang="en-US" dirty="0"/>
              <a:t>It is important to spend time with your material as this will often dictate the dramatic form.</a:t>
            </a:r>
          </a:p>
          <a:p>
            <a:pPr marL="0" indent="0" algn="ctr">
              <a:buNone/>
            </a:pPr>
            <a:r>
              <a:rPr lang="en-US" dirty="0"/>
              <a:t>What were the circumstances surrounding the gathering – are these relevant to the story you want to tell</a:t>
            </a:r>
          </a:p>
          <a:p>
            <a:pPr marL="0" indent="0" algn="ctr">
              <a:buNone/>
            </a:pPr>
            <a:r>
              <a:rPr lang="en-US" dirty="0"/>
              <a:t>Or</a:t>
            </a:r>
          </a:p>
          <a:p>
            <a:pPr marL="0" indent="0" algn="ctr">
              <a:buNone/>
            </a:pPr>
            <a:r>
              <a:rPr lang="en-US" dirty="0"/>
              <a:t>Is it something that the material reveals or is inherent in the material?</a:t>
            </a:r>
          </a:p>
        </p:txBody>
      </p:sp>
    </p:spTree>
    <p:extLst>
      <p:ext uri="{BB962C8B-B14F-4D97-AF65-F5344CB8AC3E}">
        <p14:creationId xmlns:p14="http://schemas.microsoft.com/office/powerpoint/2010/main" val="1307607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7" y="476672"/>
            <a:ext cx="3034680" cy="1143000"/>
          </a:xfrm>
        </p:spPr>
        <p:style>
          <a:lnRef idx="1">
            <a:schemeClr val="accent2"/>
          </a:lnRef>
          <a:fillRef idx="2">
            <a:schemeClr val="accent2"/>
          </a:fillRef>
          <a:effectRef idx="1">
            <a:schemeClr val="accent2"/>
          </a:effectRef>
          <a:fontRef idx="minor">
            <a:schemeClr val="dk1"/>
          </a:fontRef>
        </p:style>
        <p:txBody>
          <a:bodyPr/>
          <a:lstStyle/>
          <a:p>
            <a:r>
              <a:rPr lang="en-US" dirty="0"/>
              <a:t>THE SCRIPT</a:t>
            </a:r>
          </a:p>
        </p:txBody>
      </p:sp>
      <p:sp>
        <p:nvSpPr>
          <p:cNvPr id="3" name="Content Placeholder 2"/>
          <p:cNvSpPr>
            <a:spLocks noGrp="1"/>
          </p:cNvSpPr>
          <p:nvPr>
            <p:ph idx="1"/>
          </p:nvPr>
        </p:nvSpPr>
        <p:spPr>
          <a:xfrm>
            <a:off x="661221" y="2276872"/>
            <a:ext cx="2242592" cy="3268959"/>
          </a:xfrm>
        </p:spPr>
        <p:style>
          <a:lnRef idx="1">
            <a:schemeClr val="accent1"/>
          </a:lnRef>
          <a:fillRef idx="2">
            <a:schemeClr val="accent1"/>
          </a:fillRef>
          <a:effectRef idx="1">
            <a:schemeClr val="accent1"/>
          </a:effectRef>
          <a:fontRef idx="minor">
            <a:schemeClr val="dk1"/>
          </a:fontRef>
        </p:style>
        <p:txBody>
          <a:bodyPr/>
          <a:lstStyle/>
          <a:p>
            <a:r>
              <a:rPr lang="en-US" dirty="0"/>
              <a:t>WHO?</a:t>
            </a:r>
          </a:p>
          <a:p>
            <a:r>
              <a:rPr lang="en-US" dirty="0"/>
              <a:t>WHAT?</a:t>
            </a:r>
          </a:p>
          <a:p>
            <a:r>
              <a:rPr lang="en-US" dirty="0"/>
              <a:t>WHERE?</a:t>
            </a:r>
          </a:p>
          <a:p>
            <a:r>
              <a:rPr lang="en-US" dirty="0"/>
              <a:t>WHEN?</a:t>
            </a:r>
          </a:p>
          <a:p>
            <a:r>
              <a:rPr lang="en-US" dirty="0"/>
              <a:t>WHY?</a:t>
            </a:r>
          </a:p>
        </p:txBody>
      </p:sp>
      <p:sp>
        <p:nvSpPr>
          <p:cNvPr id="4" name="Rectangle 3"/>
          <p:cNvSpPr/>
          <p:nvPr/>
        </p:nvSpPr>
        <p:spPr>
          <a:xfrm>
            <a:off x="3299857" y="3244334"/>
            <a:ext cx="2544286" cy="369332"/>
          </a:xfrm>
          <a:prstGeom prst="rect">
            <a:avLst/>
          </a:prstGeom>
        </p:spPr>
        <p:txBody>
          <a:bodyPr wrap="none">
            <a:spAutoFit/>
          </a:bodyPr>
          <a:lstStyle/>
          <a:p>
            <a:r>
              <a:rPr lang="en-US" b="1" dirty="0">
                <a:solidFill>
                  <a:srgbClr val="000000"/>
                </a:solidFill>
                <a:latin typeface="Arial" charset="0"/>
              </a:rPr>
              <a:t>IN THE BEGINNING…</a:t>
            </a:r>
            <a:endParaRPr lang="en-US" dirty="0"/>
          </a:p>
        </p:txBody>
      </p:sp>
      <p:sp>
        <p:nvSpPr>
          <p:cNvPr id="5" name="Content Placeholder 2"/>
          <p:cNvSpPr txBox="1">
            <a:spLocks/>
          </p:cNvSpPr>
          <p:nvPr/>
        </p:nvSpPr>
        <p:spPr>
          <a:xfrm>
            <a:off x="3707904" y="404664"/>
            <a:ext cx="4896544" cy="5976664"/>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en-US" dirty="0"/>
              <a:t>In the beginning</a:t>
            </a:r>
          </a:p>
          <a:p>
            <a:pPr marL="0" indent="0">
              <a:buNone/>
            </a:pPr>
            <a:r>
              <a:rPr lang="en-US" dirty="0"/>
              <a:t>Political awakening</a:t>
            </a:r>
          </a:p>
          <a:p>
            <a:pPr marL="0" indent="0">
              <a:buNone/>
            </a:pPr>
            <a:r>
              <a:rPr lang="en-US" dirty="0"/>
              <a:t>Doing something</a:t>
            </a:r>
          </a:p>
          <a:p>
            <a:pPr marL="0" indent="0">
              <a:buNone/>
            </a:pPr>
            <a:r>
              <a:rPr lang="en-US" dirty="0"/>
              <a:t>We only want the earth</a:t>
            </a:r>
          </a:p>
          <a:p>
            <a:pPr marL="0" indent="0">
              <a:buNone/>
            </a:pPr>
            <a:r>
              <a:rPr lang="en-US" dirty="0"/>
              <a:t>Activism</a:t>
            </a:r>
          </a:p>
          <a:p>
            <a:pPr marL="0" indent="0">
              <a:buNone/>
            </a:pPr>
            <a:r>
              <a:rPr lang="en-US" dirty="0"/>
              <a:t>A new wave</a:t>
            </a:r>
          </a:p>
          <a:p>
            <a:pPr marL="0" indent="0">
              <a:buNone/>
            </a:pPr>
            <a:r>
              <a:rPr lang="en-US" dirty="0"/>
              <a:t>Amendment</a:t>
            </a:r>
          </a:p>
          <a:p>
            <a:pPr marL="0" indent="0">
              <a:buNone/>
            </a:pPr>
            <a:r>
              <a:rPr lang="en-US" dirty="0"/>
              <a:t>In the name of my country</a:t>
            </a:r>
          </a:p>
          <a:p>
            <a:pPr marL="0" indent="0">
              <a:buNone/>
            </a:pPr>
            <a:r>
              <a:rPr lang="en-US" dirty="0"/>
              <a:t>Extremism</a:t>
            </a:r>
          </a:p>
          <a:p>
            <a:pPr marL="0" indent="0">
              <a:buNone/>
            </a:pPr>
            <a:r>
              <a:rPr lang="en-US" dirty="0"/>
              <a:t>The way forward</a:t>
            </a:r>
          </a:p>
        </p:txBody>
      </p:sp>
    </p:spTree>
    <p:extLst>
      <p:ext uri="{BB962C8B-B14F-4D97-AF65-F5344CB8AC3E}">
        <p14:creationId xmlns:p14="http://schemas.microsoft.com/office/powerpoint/2010/main" val="1461019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99176" cy="673224"/>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Telling someone else’s story</a:t>
            </a:r>
            <a:r>
              <a:rPr lang="is-IS" dirty="0"/>
              <a:t>…</a:t>
            </a:r>
            <a:endParaRPr lang="en-US" dirty="0"/>
          </a:p>
        </p:txBody>
      </p:sp>
      <p:sp>
        <p:nvSpPr>
          <p:cNvPr id="3" name="Content Placeholder 2"/>
          <p:cNvSpPr>
            <a:spLocks noGrp="1"/>
          </p:cNvSpPr>
          <p:nvPr>
            <p:ph idx="1"/>
          </p:nvPr>
        </p:nvSpPr>
        <p:spPr>
          <a:xfrm>
            <a:off x="714400" y="2822179"/>
            <a:ext cx="7931224" cy="3417243"/>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n-US" dirty="0"/>
              <a:t>You are not acting – you are really telling this story</a:t>
            </a:r>
          </a:p>
          <a:p>
            <a:r>
              <a:rPr lang="en-US" dirty="0"/>
              <a:t>Be present with story</a:t>
            </a:r>
          </a:p>
          <a:p>
            <a:r>
              <a:rPr lang="en-US" dirty="0"/>
              <a:t>Remember the emotion that someone experiences during an event will not be the same as the emotion that they experience when they are recalling the event</a:t>
            </a:r>
          </a:p>
        </p:txBody>
      </p:sp>
      <p:sp>
        <p:nvSpPr>
          <p:cNvPr id="4" name="Content Placeholder 2"/>
          <p:cNvSpPr txBox="1">
            <a:spLocks/>
          </p:cNvSpPr>
          <p:nvPr/>
        </p:nvSpPr>
        <p:spPr>
          <a:xfrm>
            <a:off x="1722512" y="1061121"/>
            <a:ext cx="4968552" cy="164779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n-US" dirty="0"/>
          </a:p>
          <a:p>
            <a:pPr marL="0" indent="0" algn="ctr">
              <a:buNone/>
            </a:pPr>
            <a:r>
              <a:rPr lang="en-US" sz="7000" b="1" dirty="0"/>
              <a:t>Storytelling V’s Acting</a:t>
            </a:r>
          </a:p>
          <a:p>
            <a:pPr marL="0" indent="0" algn="ctr">
              <a:buNone/>
            </a:pPr>
            <a:endParaRPr lang="en-US" sz="7000" b="1" dirty="0"/>
          </a:p>
          <a:p>
            <a:pPr marL="0" indent="0" algn="ctr">
              <a:buNone/>
            </a:pPr>
            <a:r>
              <a:rPr lang="en-US" sz="7000" b="1" dirty="0"/>
              <a:t>Is there a difference? </a:t>
            </a:r>
          </a:p>
        </p:txBody>
      </p:sp>
    </p:spTree>
    <p:extLst>
      <p:ext uri="{BB962C8B-B14F-4D97-AF65-F5344CB8AC3E}">
        <p14:creationId xmlns:p14="http://schemas.microsoft.com/office/powerpoint/2010/main" val="15036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2" y="404664"/>
            <a:ext cx="9017973" cy="5928320"/>
          </a:xfrm>
          <a:prstGeom prst="rect">
            <a:avLst/>
          </a:prstGeom>
        </p:spPr>
      </p:pic>
    </p:spTree>
    <p:extLst>
      <p:ext uri="{BB962C8B-B14F-4D97-AF65-F5344CB8AC3E}">
        <p14:creationId xmlns:p14="http://schemas.microsoft.com/office/powerpoint/2010/main" val="45855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75174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90163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recently defined as:</a:t>
            </a:r>
          </a:p>
        </p:txBody>
      </p:sp>
      <p:sp>
        <p:nvSpPr>
          <p:cNvPr id="3" name="Content Placeholder 2"/>
          <p:cNvSpPr>
            <a:spLocks noGrp="1"/>
          </p:cNvSpPr>
          <p:nvPr>
            <p:ph idx="1"/>
          </p:nvPr>
        </p:nvSpPr>
        <p:spPr>
          <a:xfrm>
            <a:off x="457200" y="1600201"/>
            <a:ext cx="8507288" cy="4493096"/>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GB" dirty="0"/>
              <a:t>The term </a:t>
            </a:r>
            <a:r>
              <a:rPr lang="en-GB" i="1" dirty="0"/>
              <a:t>verbatim</a:t>
            </a:r>
            <a:r>
              <a:rPr lang="en-GB" dirty="0"/>
              <a:t> refers to the origins of the text spoken in the play. The words of real people are recorded or transcribed by a dramatist during an interview or research process, or are appropriated from existing records such as the transcripts of an official enquiry. They are then edited, arranged or </a:t>
            </a:r>
            <a:r>
              <a:rPr lang="en-GB" dirty="0" err="1"/>
              <a:t>recontextualized</a:t>
            </a:r>
            <a:r>
              <a:rPr lang="en-GB" dirty="0"/>
              <a:t> to form a dramatic presentation, in which actors take on the characters of the real individuals whose words are being used. 					(Hammond &amp; Steward 2008: 9)</a:t>
            </a:r>
            <a:endParaRPr lang="en-US" dirty="0"/>
          </a:p>
        </p:txBody>
      </p:sp>
    </p:spTree>
    <p:extLst>
      <p:ext uri="{BB962C8B-B14F-4D97-AF65-F5344CB8AC3E}">
        <p14:creationId xmlns:p14="http://schemas.microsoft.com/office/powerpoint/2010/main" val="1802273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86119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06688" cy="922114"/>
          </a:xfrm>
        </p:spPr>
        <p:style>
          <a:lnRef idx="1">
            <a:schemeClr val="accent6"/>
          </a:lnRef>
          <a:fillRef idx="2">
            <a:schemeClr val="accent6"/>
          </a:fillRef>
          <a:effectRef idx="1">
            <a:schemeClr val="accent6"/>
          </a:effectRef>
          <a:fontRef idx="minor">
            <a:schemeClr val="dk1"/>
          </a:fontRef>
        </p:style>
        <p:txBody>
          <a:bodyPr/>
          <a:lstStyle/>
          <a:p>
            <a:r>
              <a:rPr lang="en-US"/>
              <a:t>REACTION</a:t>
            </a:r>
            <a:endParaRPr lang="en-US" dirty="0"/>
          </a:p>
        </p:txBody>
      </p:sp>
      <p:sp>
        <p:nvSpPr>
          <p:cNvPr id="3" name="Content Placeholder 2"/>
          <p:cNvSpPr>
            <a:spLocks noGrp="1"/>
          </p:cNvSpPr>
          <p:nvPr>
            <p:ph idx="1"/>
          </p:nvPr>
        </p:nvSpPr>
        <p:spPr>
          <a:xfrm>
            <a:off x="457200" y="1600201"/>
            <a:ext cx="3682752" cy="3773015"/>
          </a:xfrm>
        </p:spPr>
        <p:style>
          <a:lnRef idx="1">
            <a:schemeClr val="accent3"/>
          </a:lnRef>
          <a:fillRef idx="2">
            <a:schemeClr val="accent3"/>
          </a:fillRef>
          <a:effectRef idx="1">
            <a:schemeClr val="accent3"/>
          </a:effectRef>
          <a:fontRef idx="minor">
            <a:schemeClr val="dk1"/>
          </a:fontRef>
        </p:style>
        <p:txBody>
          <a:bodyPr/>
          <a:lstStyle/>
          <a:p>
            <a:pPr marL="0" indent="0">
              <a:buNone/>
            </a:pPr>
            <a:r>
              <a:rPr lang="en-US" sz="2800" dirty="0"/>
              <a:t>Retweeted Willie White (@</a:t>
            </a:r>
            <a:r>
              <a:rPr lang="en-US" sz="2800" dirty="0" err="1"/>
              <a:t>williewhite</a:t>
            </a:r>
            <a:r>
              <a:rPr lang="en-US" sz="2800" dirty="0"/>
              <a:t>)</a:t>
            </a:r>
          </a:p>
          <a:p>
            <a:pPr marL="0" indent="0">
              <a:buNone/>
            </a:pPr>
            <a:r>
              <a:rPr lang="en-US" sz="2800" dirty="0"/>
              <a:t>@</a:t>
            </a:r>
            <a:r>
              <a:rPr lang="en-US" sz="2800" dirty="0" err="1"/>
              <a:t>DubYouthTheatre's</a:t>
            </a:r>
            <a:r>
              <a:rPr lang="en-US" sz="2800" dirty="0"/>
              <a:t> Rising was equal parts heartening and inspiring. The futures of theatre and activism in good hands.</a:t>
            </a:r>
          </a:p>
          <a:p>
            <a:endParaRPr lang="en-US" dirty="0"/>
          </a:p>
        </p:txBody>
      </p:sp>
      <p:sp>
        <p:nvSpPr>
          <p:cNvPr id="4" name="Rectangle 3"/>
          <p:cNvSpPr/>
          <p:nvPr/>
        </p:nvSpPr>
        <p:spPr>
          <a:xfrm>
            <a:off x="4895528" y="1620084"/>
            <a:ext cx="3791272"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solidFill>
                  <a:srgbClr val="1D2129"/>
                </a:solidFill>
              </a:rPr>
              <a:t>Retweeted Exeunt Magazine (@</a:t>
            </a:r>
            <a:r>
              <a:rPr lang="en-US" sz="2800" dirty="0" err="1">
                <a:solidFill>
                  <a:srgbClr val="1D2129"/>
                </a:solidFill>
              </a:rPr>
              <a:t>theatremagazine</a:t>
            </a:r>
            <a:r>
              <a:rPr lang="en-US" sz="2800" dirty="0">
                <a:solidFill>
                  <a:srgbClr val="1D2129"/>
                </a:solidFill>
              </a:rPr>
              <a:t>):</a:t>
            </a:r>
          </a:p>
          <a:p>
            <a:r>
              <a:rPr lang="en-US" sz="2800" dirty="0">
                <a:solidFill>
                  <a:srgbClr val="1D2129"/>
                </a:solidFill>
              </a:rPr>
              <a:t>"Maybe this is the generation to rise up" - Dublin Youth Theatre stage a "paean to activism" </a:t>
            </a:r>
            <a:r>
              <a:rPr lang="en-US" sz="2800" dirty="0">
                <a:solidFill>
                  <a:srgbClr val="365899"/>
                </a:solidFill>
                <a:hlinkClick r:id="rId2"/>
              </a:rPr>
              <a:t>https://t.co/e20nr5DFP8</a:t>
            </a:r>
            <a:r>
              <a:rPr lang="en-US" sz="2800" dirty="0">
                <a:solidFill>
                  <a:srgbClr val="1D2129"/>
                </a:solidFill>
              </a:rPr>
              <a:t> </a:t>
            </a:r>
            <a:r>
              <a:rPr lang="en-US" sz="2800" dirty="0">
                <a:solidFill>
                  <a:srgbClr val="365899"/>
                </a:solidFill>
                <a:hlinkClick r:id="rId3"/>
              </a:rPr>
              <a:t>https://t.co/3md4LrVe1S</a:t>
            </a:r>
            <a:endParaRPr lang="en-US" sz="2800" b="0" i="0" dirty="0">
              <a:solidFill>
                <a:srgbClr val="1D2129"/>
              </a:solidFill>
              <a:effectLst/>
            </a:endParaRPr>
          </a:p>
        </p:txBody>
      </p:sp>
    </p:spTree>
    <p:extLst>
      <p:ext uri="{BB962C8B-B14F-4D97-AF65-F5344CB8AC3E}">
        <p14:creationId xmlns:p14="http://schemas.microsoft.com/office/powerpoint/2010/main" val="244999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1054651">
            <a:off x="828709" y="1190219"/>
            <a:ext cx="6178803" cy="1938992"/>
          </a:xfrm>
          <a:prstGeom prst="rect">
            <a:avLst/>
          </a:prstGeom>
          <a:solidFill>
            <a:schemeClr val="accent2"/>
          </a:solidFill>
        </p:spPr>
        <p:txBody>
          <a:bodyPr wrap="square" rtlCol="0">
            <a:spAutoFit/>
          </a:bodyPr>
          <a:lstStyle/>
          <a:p>
            <a:r>
              <a:rPr lang="en-GB" sz="2400" dirty="0">
                <a:latin typeface="Calibri" pitchFamily="34" charset="0"/>
              </a:rPr>
              <a:t>“If the Greeks invented tragedy, the Romans the epistle and the Renaissance the sonnet”, then according to </a:t>
            </a:r>
            <a:r>
              <a:rPr lang="en-GB" sz="2400" dirty="0" err="1">
                <a:latin typeface="Calibri" pitchFamily="34" charset="0"/>
              </a:rPr>
              <a:t>Elie</a:t>
            </a:r>
            <a:r>
              <a:rPr lang="en-GB" sz="2400" dirty="0">
                <a:latin typeface="Calibri" pitchFamily="34" charset="0"/>
              </a:rPr>
              <a:t> Wiesel, “our generation invented a new literature of testimony”</a:t>
            </a:r>
          </a:p>
          <a:p>
            <a:r>
              <a:rPr lang="en-GB" sz="2400" dirty="0">
                <a:latin typeface="Calibri" pitchFamily="34" charset="0"/>
              </a:rPr>
              <a:t>					 (Wiesel, 9)</a:t>
            </a:r>
            <a:endParaRPr lang="en-IE" sz="2400" dirty="0">
              <a:latin typeface="Calibri" pitchFamily="34" charset="0"/>
            </a:endParaRPr>
          </a:p>
        </p:txBody>
      </p:sp>
      <p:sp>
        <p:nvSpPr>
          <p:cNvPr id="3" name="TextBox 2"/>
          <p:cNvSpPr txBox="1"/>
          <p:nvPr/>
        </p:nvSpPr>
        <p:spPr>
          <a:xfrm>
            <a:off x="300660" y="358139"/>
            <a:ext cx="5329552" cy="584775"/>
          </a:xfrm>
          <a:prstGeom prst="rect">
            <a:avLst/>
          </a:prstGeom>
          <a:noFill/>
        </p:spPr>
        <p:txBody>
          <a:bodyPr wrap="square" rtlCol="0">
            <a:spAutoFit/>
          </a:bodyPr>
          <a:lstStyle/>
          <a:p>
            <a:pPr algn="ctr"/>
            <a:r>
              <a:rPr lang="en-IE" sz="3200" b="1" dirty="0"/>
              <a:t>Testimony &amp; The Community</a:t>
            </a:r>
          </a:p>
        </p:txBody>
      </p:sp>
      <p:sp>
        <p:nvSpPr>
          <p:cNvPr id="4" name="Rectangle 3"/>
          <p:cNvSpPr/>
          <p:nvPr/>
        </p:nvSpPr>
        <p:spPr>
          <a:xfrm rot="313772">
            <a:off x="2921852" y="3173457"/>
            <a:ext cx="5513139" cy="3231654"/>
          </a:xfrm>
          <a:prstGeom prst="rect">
            <a:avLst/>
          </a:prstGeom>
          <a:solidFill>
            <a:schemeClr val="accent6"/>
          </a:solidFill>
        </p:spPr>
        <p:txBody>
          <a:bodyPr wrap="square">
            <a:spAutoFit/>
          </a:bodyPr>
          <a:lstStyle/>
          <a:p>
            <a:pPr lvl="0" algn="ctr" fontAlgn="base">
              <a:spcBef>
                <a:spcPct val="0"/>
              </a:spcBef>
              <a:spcAft>
                <a:spcPct val="0"/>
              </a:spcAft>
            </a:pPr>
            <a:r>
              <a:rPr lang="en-IE" sz="2400" dirty="0">
                <a:ea typeface="Times New Roman" pitchFamily="18" charset="0"/>
                <a:cs typeface="Arial" pitchFamily="34" charset="0"/>
              </a:rPr>
              <a:t>The closer we can get to </a:t>
            </a:r>
          </a:p>
          <a:p>
            <a:pPr lvl="0" algn="ctr" fontAlgn="base">
              <a:spcBef>
                <a:spcPct val="0"/>
              </a:spcBef>
              <a:spcAft>
                <a:spcPct val="0"/>
              </a:spcAft>
            </a:pPr>
            <a:r>
              <a:rPr lang="en-IE" sz="2400" dirty="0">
                <a:ea typeface="Times New Roman" pitchFamily="18" charset="0"/>
                <a:cs typeface="Arial" pitchFamily="34" charset="0"/>
              </a:rPr>
              <a:t>touching  on community concerns, </a:t>
            </a:r>
            <a:endParaRPr lang="en-IE" sz="2400" dirty="0">
              <a:cs typeface="Arial" pitchFamily="34" charset="0"/>
            </a:endParaRPr>
          </a:p>
          <a:p>
            <a:pPr lvl="0" algn="ctr" eaLnBrk="0" fontAlgn="base" hangingPunct="0">
              <a:spcBef>
                <a:spcPct val="0"/>
              </a:spcBef>
              <a:spcAft>
                <a:spcPct val="0"/>
              </a:spcAft>
            </a:pPr>
            <a:r>
              <a:rPr lang="en-IE" sz="2400" dirty="0">
                <a:ea typeface="Times New Roman" pitchFamily="18" charset="0"/>
                <a:cs typeface="Arial" pitchFamily="34" charset="0"/>
              </a:rPr>
              <a:t>to making plays that people can use, </a:t>
            </a:r>
          </a:p>
          <a:p>
            <a:pPr lvl="0" algn="ctr" eaLnBrk="0" fontAlgn="base" hangingPunct="0">
              <a:spcBef>
                <a:spcPct val="0"/>
              </a:spcBef>
              <a:spcAft>
                <a:spcPct val="0"/>
              </a:spcAft>
            </a:pPr>
            <a:r>
              <a:rPr lang="en-IE" sz="2400" dirty="0">
                <a:ea typeface="Times New Roman" pitchFamily="18" charset="0"/>
                <a:cs typeface="Arial" pitchFamily="34" charset="0"/>
              </a:rPr>
              <a:t>that help them understand...</a:t>
            </a:r>
          </a:p>
          <a:p>
            <a:pPr lvl="0" algn="ctr" eaLnBrk="0" fontAlgn="base" hangingPunct="0">
              <a:spcBef>
                <a:spcPct val="0"/>
              </a:spcBef>
              <a:spcAft>
                <a:spcPct val="0"/>
              </a:spcAft>
            </a:pPr>
            <a:r>
              <a:rPr lang="en-IE" sz="2400" dirty="0">
                <a:ea typeface="Times New Roman" pitchFamily="18" charset="0"/>
                <a:cs typeface="Arial" pitchFamily="34" charset="0"/>
              </a:rPr>
              <a:t>that help us understand, this community, </a:t>
            </a:r>
          </a:p>
          <a:p>
            <a:pPr lvl="0" algn="ctr" eaLnBrk="0" fontAlgn="base" hangingPunct="0">
              <a:spcBef>
                <a:spcPct val="0"/>
              </a:spcBef>
              <a:spcAft>
                <a:spcPct val="0"/>
              </a:spcAft>
            </a:pPr>
            <a:r>
              <a:rPr lang="en-IE" sz="2400" dirty="0">
                <a:ea typeface="Times New Roman" pitchFamily="18" charset="0"/>
                <a:cs typeface="Arial" pitchFamily="34" charset="0"/>
              </a:rPr>
              <a:t>the better off I think we are. </a:t>
            </a:r>
            <a:endParaRPr lang="en-IE" sz="2400" dirty="0">
              <a:cs typeface="Arial" pitchFamily="34" charset="0"/>
            </a:endParaRPr>
          </a:p>
          <a:p>
            <a:pPr lvl="0" algn="ctr" eaLnBrk="0" fontAlgn="base" hangingPunct="0">
              <a:spcBef>
                <a:spcPct val="0"/>
              </a:spcBef>
              <a:spcAft>
                <a:spcPct val="0"/>
              </a:spcAft>
            </a:pPr>
            <a:endParaRPr lang="en-IE" sz="2000" dirty="0">
              <a:cs typeface="Arial" pitchFamily="34" charset="0"/>
            </a:endParaRPr>
          </a:p>
          <a:p>
            <a:pPr lvl="0" algn="ctr" eaLnBrk="0" fontAlgn="base" hangingPunct="0">
              <a:spcBef>
                <a:spcPct val="0"/>
              </a:spcBef>
              <a:spcAft>
                <a:spcPct val="0"/>
              </a:spcAft>
            </a:pPr>
            <a:r>
              <a:rPr lang="en-IE" sz="2000" dirty="0">
                <a:ea typeface="Times New Roman" pitchFamily="18" charset="0"/>
                <a:cs typeface="Arial" pitchFamily="34" charset="0"/>
              </a:rPr>
              <a:t>Gerard </a:t>
            </a:r>
            <a:r>
              <a:rPr lang="en-IE" sz="2000" dirty="0" err="1">
                <a:ea typeface="Times New Roman" pitchFamily="18" charset="0"/>
                <a:cs typeface="Arial" pitchFamily="34" charset="0"/>
              </a:rPr>
              <a:t>Stropnicky</a:t>
            </a:r>
            <a:r>
              <a:rPr lang="en-IE" sz="2000" dirty="0">
                <a:ea typeface="Times New Roman" pitchFamily="18" charset="0"/>
                <a:cs typeface="Arial" pitchFamily="34" charset="0"/>
              </a:rPr>
              <a:t> of the </a:t>
            </a:r>
            <a:r>
              <a:rPr lang="en-IE" sz="2000" dirty="0" err="1">
                <a:ea typeface="Times New Roman" pitchFamily="18" charset="0"/>
                <a:cs typeface="Arial" pitchFamily="34" charset="0"/>
              </a:rPr>
              <a:t>Bloomsberg</a:t>
            </a:r>
            <a:r>
              <a:rPr lang="en-IE" sz="2000" dirty="0">
                <a:ea typeface="Times New Roman" pitchFamily="18" charset="0"/>
                <a:cs typeface="Arial" pitchFamily="34" charset="0"/>
              </a:rPr>
              <a:t> Theatre Ensemble, USA</a:t>
            </a:r>
            <a:endParaRPr lang="en-IE" sz="2000" dirty="0">
              <a:cs typeface="Arial"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0"/>
            <a:ext cx="3429024" cy="769441"/>
          </a:xfrm>
          <a:prstGeom prst="rect">
            <a:avLst/>
          </a:prstGeom>
          <a:noFill/>
        </p:spPr>
        <p:txBody>
          <a:bodyPr wrap="square" rtlCol="0">
            <a:spAutoFit/>
          </a:bodyPr>
          <a:lstStyle/>
          <a:p>
            <a:r>
              <a:rPr lang="en-GB" sz="4400" b="1" dirty="0"/>
              <a:t>My Practice:</a:t>
            </a:r>
          </a:p>
        </p:txBody>
      </p:sp>
      <p:sp>
        <p:nvSpPr>
          <p:cNvPr id="3" name="Rectangle 2"/>
          <p:cNvSpPr/>
          <p:nvPr/>
        </p:nvSpPr>
        <p:spPr>
          <a:xfrm rot="21077618">
            <a:off x="912531" y="624313"/>
            <a:ext cx="5875861" cy="1569660"/>
          </a:xfrm>
          <a:prstGeom prst="rect">
            <a:avLst/>
          </a:prstGeom>
          <a:solidFill>
            <a:schemeClr val="accent2"/>
          </a:solidFill>
        </p:spPr>
        <p:txBody>
          <a:bodyPr wrap="square">
            <a:spAutoFit/>
          </a:bodyPr>
          <a:lstStyle/>
          <a:p>
            <a:r>
              <a:rPr lang="en-IE" sz="2400" dirty="0"/>
              <a:t>is propelled by the belief that sharing and listening to each other’s life experiences can enrich our communities, and in turn, our lives. </a:t>
            </a:r>
            <a:endParaRPr lang="en-GB" sz="2400" dirty="0"/>
          </a:p>
        </p:txBody>
      </p:sp>
      <p:sp>
        <p:nvSpPr>
          <p:cNvPr id="6" name="Title 1"/>
          <p:cNvSpPr txBox="1">
            <a:spLocks/>
          </p:cNvSpPr>
          <p:nvPr/>
        </p:nvSpPr>
        <p:spPr>
          <a:xfrm rot="758431">
            <a:off x="3397910" y="2456108"/>
            <a:ext cx="5701671" cy="1037479"/>
          </a:xfrm>
          <a:prstGeom prst="rect">
            <a:avLst/>
          </a:prstGeom>
          <a:solidFill>
            <a:srgbClr val="00B050"/>
          </a:solidFill>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GB" sz="16000" b="0" i="0" u="none" strike="noStrike" kern="1200" cap="none" spc="0" normalizeH="0" baseline="0" noProof="0" dirty="0">
                <a:ln>
                  <a:noFill/>
                </a:ln>
                <a:solidFill>
                  <a:schemeClr val="tx1"/>
                </a:solidFill>
                <a:effectLst/>
                <a:uLnTx/>
                <a:uFillTx/>
                <a:latin typeface="+mj-lt"/>
                <a:ea typeface="+mj-ea"/>
                <a:cs typeface="+mj-cs"/>
              </a:rPr>
            </a:br>
            <a:r>
              <a:rPr lang="en-GB" sz="12800" dirty="0">
                <a:latin typeface="+mj-lt"/>
                <a:ea typeface="+mj-ea"/>
                <a:cs typeface="+mj-cs"/>
              </a:rPr>
              <a:t>T</a:t>
            </a:r>
            <a:r>
              <a:rPr kumimoji="0" lang="en-GB" sz="12800" b="0" i="0" u="none" strike="noStrike" kern="1200" cap="none" spc="0" normalizeH="0" baseline="0" noProof="0" dirty="0">
                <a:ln>
                  <a:noFill/>
                </a:ln>
                <a:solidFill>
                  <a:schemeClr val="tx1"/>
                </a:solidFill>
                <a:effectLst/>
                <a:uLnTx/>
                <a:uFillTx/>
                <a:latin typeface="+mj-lt"/>
                <a:ea typeface="+mj-ea"/>
                <a:cs typeface="+mj-cs"/>
              </a:rPr>
              <a:t>ouches on community concerns</a:t>
            </a:r>
            <a:br>
              <a:rPr kumimoji="0" lang="en-GB" sz="5600" b="0" i="0" u="none" strike="noStrike" kern="1200" cap="none" spc="0" normalizeH="0" baseline="0" noProof="0" dirty="0">
                <a:ln>
                  <a:noFill/>
                </a:ln>
                <a:solidFill>
                  <a:schemeClr val="tx1"/>
                </a:solidFill>
                <a:effectLst/>
                <a:uLnTx/>
                <a:uFillTx/>
                <a:latin typeface="+mj-lt"/>
                <a:ea typeface="+mj-ea"/>
                <a:cs typeface="+mj-cs"/>
              </a:rPr>
            </a:br>
            <a:br>
              <a:rPr kumimoji="0" lang="en-GB" sz="4400" b="0" i="0" u="none" strike="noStrike" kern="1200" cap="none" spc="0" normalizeH="0" baseline="0" noProof="0" dirty="0">
                <a:ln>
                  <a:noFill/>
                </a:ln>
                <a:solidFill>
                  <a:schemeClr val="tx1"/>
                </a:solidFill>
                <a:effectLst/>
                <a:uLnTx/>
                <a:uFillTx/>
                <a:latin typeface="+mj-lt"/>
                <a:ea typeface="+mj-ea"/>
                <a:cs typeface="+mj-cs"/>
              </a:rPr>
            </a:b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a:xfrm rot="1459159">
            <a:off x="4003805" y="4428582"/>
            <a:ext cx="4365968" cy="978955"/>
          </a:xfrm>
          <a:solidFill>
            <a:schemeClr val="bg2">
              <a:lumMod val="60000"/>
              <a:lumOff val="40000"/>
            </a:schemeClr>
          </a:solidFill>
        </p:spPr>
        <p:txBody>
          <a:bodyPr>
            <a:normAutofit fontScale="90000"/>
          </a:bodyPr>
          <a:lstStyle/>
          <a:p>
            <a:br>
              <a:rPr lang="en-GB" dirty="0"/>
            </a:br>
            <a:br>
              <a:rPr lang="en-GB" dirty="0"/>
            </a:br>
            <a:br>
              <a:rPr lang="en-GB" dirty="0"/>
            </a:br>
            <a:r>
              <a:rPr lang="en-GB" sz="3100" dirty="0"/>
              <a:t>extends beyond the </a:t>
            </a:r>
            <a:br>
              <a:rPr lang="en-GB" sz="3100" dirty="0"/>
            </a:br>
            <a:r>
              <a:rPr lang="en-GB" sz="3100" dirty="0"/>
              <a:t>boundaries of performance</a:t>
            </a:r>
            <a:br>
              <a:rPr lang="en-GB" dirty="0"/>
            </a:br>
            <a:br>
              <a:rPr lang="en-GB" dirty="0"/>
            </a:br>
            <a:br>
              <a:rPr lang="en-GB" dirty="0"/>
            </a:br>
            <a:endParaRPr lang="en-GB" dirty="0"/>
          </a:p>
        </p:txBody>
      </p:sp>
      <p:sp>
        <p:nvSpPr>
          <p:cNvPr id="8" name="Title 1"/>
          <p:cNvSpPr txBox="1">
            <a:spLocks/>
          </p:cNvSpPr>
          <p:nvPr/>
        </p:nvSpPr>
        <p:spPr>
          <a:xfrm rot="20539713">
            <a:off x="261824" y="3501206"/>
            <a:ext cx="4463295" cy="1236119"/>
          </a:xfrm>
          <a:prstGeom prst="rect">
            <a:avLst/>
          </a:prstGeom>
          <a:solidFill>
            <a:schemeClr val="accent2">
              <a:lumMod val="60000"/>
              <a:lumOff val="40000"/>
            </a:schemeClr>
          </a:solidFill>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1200" b="0" i="0" u="none" strike="noStrike" kern="1200" cap="none" spc="0" normalizeH="0" baseline="0" noProof="0" dirty="0">
                <a:ln>
                  <a:noFill/>
                </a:ln>
                <a:solidFill>
                  <a:schemeClr val="tx1"/>
                </a:solidFill>
                <a:effectLst/>
                <a:uLnTx/>
                <a:uFillTx/>
                <a:latin typeface="+mj-lt"/>
                <a:ea typeface="+mj-ea"/>
                <a:cs typeface="+mj-cs"/>
              </a:rPr>
              <a:t>Attends to the narrative essence of</a:t>
            </a:r>
            <a:r>
              <a:rPr kumimoji="0" lang="en-GB" sz="11200" b="0" i="0" u="none" strike="noStrike" kern="1200" cap="none" spc="0" normalizeH="0" noProof="0" dirty="0">
                <a:ln>
                  <a:noFill/>
                </a:ln>
                <a:solidFill>
                  <a:schemeClr val="tx1"/>
                </a:solidFill>
                <a:effectLst/>
                <a:uLnTx/>
                <a:uFillTx/>
                <a:latin typeface="+mj-lt"/>
                <a:ea typeface="+mj-ea"/>
                <a:cs typeface="+mj-cs"/>
              </a:rPr>
              <a:t> testimony</a:t>
            </a:r>
            <a:br>
              <a:rPr kumimoji="0" lang="en-GB" sz="11200" b="0" i="0" u="none" strike="noStrike" kern="1200" cap="none" spc="0" normalizeH="0" baseline="0" noProof="0" dirty="0">
                <a:ln>
                  <a:noFill/>
                </a:ln>
                <a:solidFill>
                  <a:schemeClr val="tx1"/>
                </a:solidFill>
                <a:effectLst/>
                <a:uLnTx/>
                <a:uFillTx/>
                <a:latin typeface="+mj-lt"/>
                <a:ea typeface="+mj-ea"/>
                <a:cs typeface="+mj-cs"/>
              </a:rPr>
            </a:br>
            <a:br>
              <a:rPr kumimoji="0" lang="en-GB" sz="4400" b="0" i="0" u="none" strike="noStrike" kern="1200" cap="none" spc="0" normalizeH="0" baseline="0" noProof="0" dirty="0">
                <a:ln>
                  <a:noFill/>
                </a:ln>
                <a:solidFill>
                  <a:schemeClr val="tx1"/>
                </a:solidFill>
                <a:effectLst/>
                <a:uLnTx/>
                <a:uFillTx/>
                <a:latin typeface="+mj-lt"/>
                <a:ea typeface="+mj-ea"/>
                <a:cs typeface="+mj-cs"/>
              </a:rPr>
            </a:b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9901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198" y="3429000"/>
            <a:ext cx="2500330" cy="3143272"/>
          </a:xfrm>
          <a:prstGeom prst="rect">
            <a:avLst/>
          </a:prstGeom>
        </p:spPr>
      </p:pic>
      <p:pic>
        <p:nvPicPr>
          <p:cNvPr id="3" name="Picture 2"/>
          <p:cNvPicPr>
            <a:picLocks noChangeAspect="1" noChangeArrowheads="1"/>
          </p:cNvPicPr>
          <p:nvPr/>
        </p:nvPicPr>
        <p:blipFill>
          <a:blip r:embed="rId4" cstate="print"/>
          <a:srcRect/>
          <a:stretch>
            <a:fillRect/>
          </a:stretch>
        </p:blipFill>
        <p:spPr bwMode="auto">
          <a:xfrm>
            <a:off x="3214678" y="3429000"/>
            <a:ext cx="2500330" cy="3143272"/>
          </a:xfrm>
          <a:prstGeom prst="rect">
            <a:avLst/>
          </a:prstGeom>
          <a:noFill/>
          <a:ln w="9525">
            <a:noFill/>
            <a:miter lim="800000"/>
            <a:headEnd/>
            <a:tailEnd/>
          </a:ln>
        </p:spPr>
      </p:pic>
      <p:pic>
        <p:nvPicPr>
          <p:cNvPr id="4" name="Picture 2" descr="https://fbcdn-sphotos-e-a.akamaihd.net/hphotos-ak-frc3/972248_370056519772675_405738492_n.jpg"/>
          <p:cNvPicPr>
            <a:picLocks noChangeAspect="1" noChangeArrowheads="1"/>
          </p:cNvPicPr>
          <p:nvPr/>
        </p:nvPicPr>
        <p:blipFill>
          <a:blip r:embed="rId5" cstate="print"/>
          <a:srcRect/>
          <a:stretch>
            <a:fillRect/>
          </a:stretch>
        </p:blipFill>
        <p:spPr bwMode="auto">
          <a:xfrm>
            <a:off x="357158" y="3357562"/>
            <a:ext cx="2571768" cy="3143272"/>
          </a:xfrm>
          <a:prstGeom prst="rect">
            <a:avLst/>
          </a:prstGeom>
          <a:noFill/>
        </p:spPr>
      </p:pic>
      <p:graphicFrame>
        <p:nvGraphicFramePr>
          <p:cNvPr id="121858" name="Object 2"/>
          <p:cNvGraphicFramePr>
            <a:graphicFrameLocks noChangeAspect="1"/>
          </p:cNvGraphicFramePr>
          <p:nvPr/>
        </p:nvGraphicFramePr>
        <p:xfrm>
          <a:off x="6072198" y="285728"/>
          <a:ext cx="2524124" cy="2944811"/>
        </p:xfrm>
        <a:graphic>
          <a:graphicData uri="http://schemas.openxmlformats.org/presentationml/2006/ole">
            <mc:AlternateContent xmlns:mc="http://schemas.openxmlformats.org/markup-compatibility/2006">
              <mc:Choice xmlns:v="urn:schemas-microsoft-com:vml" Requires="v">
                <p:oleObj spid="_x0000_s121872" name="Acrobat Document" r:id="rId6" imgW="5668166" imgH="8019048" progId="AcroExch.Document.11">
                  <p:embed/>
                </p:oleObj>
              </mc:Choice>
              <mc:Fallback>
                <p:oleObj name="Acrobat Document" r:id="rId6" imgW="5668166" imgH="8019048" progId="AcroExch.Document.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98" y="285728"/>
                        <a:ext cx="2524124" cy="29448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1859" name="Picture 3"/>
          <p:cNvPicPr>
            <a:picLocks noChangeAspect="1" noChangeArrowheads="1"/>
          </p:cNvPicPr>
          <p:nvPr/>
        </p:nvPicPr>
        <p:blipFill>
          <a:blip r:embed="rId8" cstate="print"/>
          <a:srcRect/>
          <a:stretch>
            <a:fillRect/>
          </a:stretch>
        </p:blipFill>
        <p:spPr bwMode="auto">
          <a:xfrm>
            <a:off x="3214678" y="285728"/>
            <a:ext cx="2500329" cy="3000396"/>
          </a:xfrm>
          <a:prstGeom prst="rect">
            <a:avLst/>
          </a:prstGeom>
          <a:noFill/>
          <a:ln w="9525">
            <a:noFill/>
            <a:miter lim="800000"/>
            <a:headEnd/>
            <a:tailEnd/>
          </a:ln>
          <a:effectLst/>
        </p:spPr>
      </p:pic>
      <p:pic>
        <p:nvPicPr>
          <p:cNvPr id="7" name="Picture 6" descr="The River3.jpg">
            <a:hlinkClick r:id="rId9" action="ppaction://hlinkpres?slideindex=6&amp;slidetitle=Slide 6"/>
          </p:cNvPr>
          <p:cNvPicPr>
            <a:picLocks noChangeAspect="1"/>
          </p:cNvPicPr>
          <p:nvPr/>
        </p:nvPicPr>
        <p:blipFill>
          <a:blip r:embed="rId10" cstate="print"/>
          <a:stretch>
            <a:fillRect/>
          </a:stretch>
        </p:blipFill>
        <p:spPr>
          <a:xfrm>
            <a:off x="357158" y="285728"/>
            <a:ext cx="2500330" cy="30003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1207023">
            <a:off x="5272378" y="727129"/>
            <a:ext cx="3280086" cy="4021593"/>
          </a:xfrm>
          <a:prstGeom prst="rect">
            <a:avLst/>
          </a:prstGeom>
        </p:spPr>
      </p:pic>
      <p:sp>
        <p:nvSpPr>
          <p:cNvPr id="2" name="Title 1"/>
          <p:cNvSpPr>
            <a:spLocks noGrp="1"/>
          </p:cNvSpPr>
          <p:nvPr>
            <p:ph type="title"/>
          </p:nvPr>
        </p:nvSpPr>
        <p:spPr>
          <a:xfrm>
            <a:off x="285720" y="214290"/>
            <a:ext cx="3000396" cy="822996"/>
          </a:xfrm>
        </p:spPr>
        <p:txBody>
          <a:bodyPr>
            <a:noAutofit/>
          </a:bodyPr>
          <a:lstStyle/>
          <a:p>
            <a:r>
              <a:rPr lang="en-GB" sz="2800" b="1" i="1" dirty="0">
                <a:latin typeface="+mn-lt"/>
              </a:rPr>
              <a:t>LESS THAN A YEAR</a:t>
            </a:r>
            <a:endParaRPr lang="en-US" sz="2800" b="1" i="1" dirty="0">
              <a:latin typeface="+mn-lt"/>
            </a:endParaRPr>
          </a:p>
        </p:txBody>
      </p:sp>
      <p:sp>
        <p:nvSpPr>
          <p:cNvPr id="8" name="Text Placeholder 7"/>
          <p:cNvSpPr>
            <a:spLocks noGrp="1"/>
          </p:cNvSpPr>
          <p:nvPr>
            <p:ph type="body" idx="1"/>
          </p:nvPr>
        </p:nvSpPr>
        <p:spPr>
          <a:xfrm rot="21110479">
            <a:off x="3594235" y="597597"/>
            <a:ext cx="3500462" cy="1571636"/>
          </a:xfrm>
        </p:spPr>
        <p:txBody>
          <a:bodyPr>
            <a:normAutofit/>
          </a:bodyPr>
          <a:lstStyle/>
          <a:p>
            <a:r>
              <a:rPr lang="en-GB" sz="1800" dirty="0"/>
              <a:t>‘Emotive and utterly plausible. </a:t>
            </a:r>
          </a:p>
          <a:p>
            <a:pPr>
              <a:buNone/>
            </a:pPr>
            <a:r>
              <a:rPr lang="en-GB" sz="1800" dirty="0"/>
              <a:t>A brilliant piece of </a:t>
            </a:r>
            <a:r>
              <a:rPr lang="en-GB" sz="1800" dirty="0" err="1"/>
              <a:t>docu</a:t>
            </a:r>
            <a:r>
              <a:rPr lang="en-GB" sz="1800" dirty="0"/>
              <a:t>-drama.’ </a:t>
            </a:r>
          </a:p>
          <a:p>
            <a:pPr>
              <a:buNone/>
            </a:pPr>
            <a:r>
              <a:rPr lang="en-GB" sz="1400" i="0" dirty="0"/>
              <a:t>	</a:t>
            </a:r>
            <a:r>
              <a:rPr lang="en-GB" sz="1100" i="0" dirty="0"/>
              <a:t>Irish Examiner, Nov 2006</a:t>
            </a:r>
            <a:endParaRPr lang="en-GB" sz="1400" i="0" dirty="0"/>
          </a:p>
          <a:p>
            <a:endParaRPr lang="en-GB" dirty="0"/>
          </a:p>
        </p:txBody>
      </p:sp>
      <p:sp>
        <p:nvSpPr>
          <p:cNvPr id="9" name="Text Placeholder 8"/>
          <p:cNvSpPr>
            <a:spLocks noGrp="1"/>
          </p:cNvSpPr>
          <p:nvPr>
            <p:ph type="body" sz="quarter" idx="3"/>
          </p:nvPr>
        </p:nvSpPr>
        <p:spPr>
          <a:xfrm rot="1045849">
            <a:off x="5933195" y="2519352"/>
            <a:ext cx="3214678" cy="1472585"/>
          </a:xfrm>
          <a:prstGeom prst="rect">
            <a:avLst/>
          </a:prstGeom>
        </p:spPr>
        <p:txBody>
          <a:bodyPr>
            <a:normAutofit fontScale="25000" lnSpcReduction="20000"/>
          </a:bodyPr>
          <a:lstStyle/>
          <a:p>
            <a:r>
              <a:rPr lang="en-GB" sz="6400" dirty="0"/>
              <a:t>The play gains extraordinary power from its use of testimony. It is transformed from a personal story into a universal dilemma, giving the play political bite.’ </a:t>
            </a:r>
          </a:p>
          <a:p>
            <a:pPr>
              <a:buNone/>
            </a:pPr>
            <a:r>
              <a:rPr lang="en-GB" sz="7200" dirty="0"/>
              <a:t>	</a:t>
            </a:r>
            <a:r>
              <a:rPr lang="en-GB" sz="4400" dirty="0"/>
              <a:t>I</a:t>
            </a:r>
            <a:r>
              <a:rPr lang="en-GB" sz="4400" i="0" dirty="0"/>
              <a:t>rish Times, Nov 2006</a:t>
            </a:r>
            <a:endParaRPr lang="en-GB" sz="4200" i="0" dirty="0"/>
          </a:p>
        </p:txBody>
      </p:sp>
      <p:pic>
        <p:nvPicPr>
          <p:cNvPr id="6"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20981947">
            <a:off x="550204" y="1371574"/>
            <a:ext cx="2846445" cy="3214710"/>
          </a:xfrm>
          <a:prstGeom prst="rect">
            <a:avLst/>
          </a:prstGeom>
        </p:spPr>
      </p:pic>
      <p:sp>
        <p:nvSpPr>
          <p:cNvPr id="10" name="Text Placeholder 5"/>
          <p:cNvSpPr txBox="1">
            <a:spLocks/>
          </p:cNvSpPr>
          <p:nvPr/>
        </p:nvSpPr>
        <p:spPr>
          <a:xfrm rot="21064094">
            <a:off x="338889" y="4415144"/>
            <a:ext cx="5458110" cy="2031465"/>
          </a:xfrm>
          <a:prstGeom prst="rect">
            <a:avLst/>
          </a:prstGeom>
        </p:spPr>
        <p:txBody>
          <a:bodyPr vert="horz" lIns="91440" tIns="45720" rIns="91440" bIns="45720" rtlCol="0">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GB" sz="2000" b="0" i="0" u="none" strike="noStrike" kern="1200" cap="none" spc="0" normalizeH="0" baseline="0" noProof="0" dirty="0">
                <a:ln>
                  <a:noFill/>
                </a:ln>
                <a:solidFill>
                  <a:schemeClr val="tx1"/>
                </a:solidFill>
                <a:effectLst/>
                <a:uLnTx/>
                <a:uFillTx/>
                <a:latin typeface="Calibri" pitchFamily="34" charset="0"/>
                <a:ea typeface="+mn-ea"/>
                <a:cs typeface="+mn-cs"/>
              </a:rPr>
              <a:t>This is not the sort of theatre that falls into the category of "light entertainment", in fact arguably it is not entertainment at all but nor does it seek to educate, well not explicitly. What is does do, is deliver a story that will touch pretty well every member of the audience in one way or another, promote discussion of what is often seen as the </a:t>
            </a:r>
            <a:r>
              <a:rPr kumimoji="0" lang="en-GB" sz="2000" b="0" i="0" u="none" strike="noStrike" kern="1200" cap="none" spc="0" normalizeH="0" baseline="0" noProof="0" dirty="0" err="1">
                <a:ln>
                  <a:noFill/>
                </a:ln>
                <a:solidFill>
                  <a:schemeClr val="tx1"/>
                </a:solidFill>
                <a:effectLst/>
                <a:uLnTx/>
                <a:uFillTx/>
                <a:latin typeface="Calibri" pitchFamily="34" charset="0"/>
                <a:ea typeface="+mn-ea"/>
                <a:cs typeface="+mn-cs"/>
              </a:rPr>
              <a:t>undiscussable</a:t>
            </a:r>
            <a:r>
              <a:rPr kumimoji="0" lang="en-GB" sz="2000" b="0" i="0" u="none" strike="noStrike" kern="1200" cap="none" spc="0" normalizeH="0" baseline="0" noProof="0" dirty="0">
                <a:ln>
                  <a:noFill/>
                </a:ln>
                <a:solidFill>
                  <a:schemeClr val="tx1"/>
                </a:solidFill>
                <a:effectLst/>
                <a:uLnTx/>
                <a:uFillTx/>
                <a:latin typeface="Calibri" pitchFamily="34" charset="0"/>
                <a:ea typeface="+mn-ea"/>
                <a:cs typeface="+mn-cs"/>
              </a:rPr>
              <a:t> and, in my opinion, help people (or prepare people) to face similar life challenges.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600" b="0" i="0" u="none" strike="noStrike" kern="1200" cap="none" spc="0" normalizeH="0" baseline="0" noProof="0" dirty="0">
                <a:ln>
                  <a:noFill/>
                </a:ln>
                <a:solidFill>
                  <a:schemeClr val="tx1"/>
                </a:solidFill>
                <a:effectLst/>
                <a:uLnTx/>
                <a:uFillTx/>
                <a:latin typeface="Calibri" pitchFamily="34" charset="0"/>
                <a:ea typeface="+mn-ea"/>
                <a:cs typeface="+mn-cs"/>
              </a:rPr>
              <a:t>UK Theatre Web, Jan 2011</a:t>
            </a:r>
            <a:endParaRPr kumimoji="0" lang="en-GB" sz="1800" b="0" i="0" u="none" strike="noStrike" kern="1200" cap="none" spc="0" normalizeH="0" baseline="0" noProof="0" dirty="0">
              <a:ln>
                <a:noFill/>
              </a:ln>
              <a:solidFill>
                <a:schemeClr val="tx1"/>
              </a:solidFill>
              <a:effectLst/>
              <a:uLnTx/>
              <a:uFillTx/>
              <a:latin typeface="Calibri" pitchFamily="34"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Niamh Coghlan.jpg"/>
          <p:cNvPicPr>
            <a:picLocks noGrp="1" noChangeAspect="1"/>
          </p:cNvPicPr>
          <p:nvPr>
            <p:ph sz="half" idx="1"/>
          </p:nvPr>
        </p:nvPicPr>
        <p:blipFill>
          <a:blip r:embed="rId3" cstate="print"/>
          <a:stretch>
            <a:fillRect/>
          </a:stretch>
        </p:blipFill>
        <p:spPr>
          <a:xfrm rot="20256985">
            <a:off x="585311" y="971716"/>
            <a:ext cx="3468889" cy="2636744"/>
          </a:xfrm>
          <a:prstGeom prst="rect">
            <a:avLst/>
          </a:prstGeom>
          <a:noFill/>
          <a:ln>
            <a:noFill/>
          </a:ln>
        </p:spPr>
      </p:pic>
      <p:sp>
        <p:nvSpPr>
          <p:cNvPr id="4" name="Title 3"/>
          <p:cNvSpPr>
            <a:spLocks noGrp="1"/>
          </p:cNvSpPr>
          <p:nvPr>
            <p:ph type="title"/>
          </p:nvPr>
        </p:nvSpPr>
        <p:spPr>
          <a:xfrm>
            <a:off x="214282" y="142852"/>
            <a:ext cx="4257676" cy="929258"/>
          </a:xfrm>
        </p:spPr>
        <p:txBody>
          <a:bodyPr>
            <a:normAutofit/>
          </a:bodyPr>
          <a:lstStyle/>
          <a:p>
            <a:pPr algn="l"/>
            <a:r>
              <a:rPr lang="en-GB" sz="2800" b="1" dirty="0">
                <a:latin typeface="+mn-lt"/>
              </a:rPr>
              <a:t>WALKING AWAY, 2008</a:t>
            </a:r>
            <a:endParaRPr lang="en-US" sz="2800" b="1" dirty="0">
              <a:latin typeface="+mn-lt"/>
            </a:endParaRPr>
          </a:p>
        </p:txBody>
      </p:sp>
      <p:pic>
        <p:nvPicPr>
          <p:cNvPr id="7" name="Content Placeholder 6" descr="27s.jpg"/>
          <p:cNvPicPr>
            <a:picLocks noGrp="1" noChangeAspect="1"/>
          </p:cNvPicPr>
          <p:nvPr>
            <p:ph sz="half" idx="2"/>
          </p:nvPr>
        </p:nvPicPr>
        <p:blipFill>
          <a:blip r:embed="rId4" cstate="print"/>
          <a:stretch>
            <a:fillRect/>
          </a:stretch>
        </p:blipFill>
        <p:spPr>
          <a:xfrm rot="780329">
            <a:off x="4612639" y="639247"/>
            <a:ext cx="4088032" cy="2731782"/>
          </a:xfrm>
          <a:prstGeom prst="rect">
            <a:avLst/>
          </a:prstGeom>
          <a:scene3d>
            <a:camera prst="orthographicFront"/>
            <a:lightRig rig="threePt" dir="t"/>
          </a:scene3d>
          <a:sp3d>
            <a:bevelB w="152400" h="50800" prst="softRound"/>
          </a:sp3d>
        </p:spPr>
      </p:pic>
      <p:pic>
        <p:nvPicPr>
          <p:cNvPr id="12" name="Picture 3"/>
          <p:cNvPicPr>
            <a:picLocks noChangeAspect="1" noChangeArrowheads="1"/>
          </p:cNvPicPr>
          <p:nvPr/>
        </p:nvPicPr>
        <p:blipFill>
          <a:blip r:embed="rId5" cstate="print"/>
          <a:srcRect/>
          <a:stretch>
            <a:fillRect/>
          </a:stretch>
        </p:blipFill>
        <p:spPr bwMode="auto">
          <a:xfrm>
            <a:off x="4786314" y="3071810"/>
            <a:ext cx="3286148" cy="3571900"/>
          </a:xfrm>
          <a:prstGeom prst="rect">
            <a:avLst/>
          </a:prstGeom>
          <a:noFill/>
          <a:ln w="9525">
            <a:noFill/>
            <a:miter lim="800000"/>
            <a:headEnd/>
            <a:tailEnd/>
          </a:ln>
        </p:spPr>
      </p:pic>
      <p:sp>
        <p:nvSpPr>
          <p:cNvPr id="14" name="Content Placeholder 1"/>
          <p:cNvSpPr txBox="1">
            <a:spLocks/>
          </p:cNvSpPr>
          <p:nvPr/>
        </p:nvSpPr>
        <p:spPr>
          <a:xfrm>
            <a:off x="285720" y="3571852"/>
            <a:ext cx="4286248" cy="3286148"/>
          </a:xfrm>
          <a:prstGeom prst="rect">
            <a:avLst/>
          </a:prstGeom>
        </p:spPr>
        <p:txBody>
          <a:bodyPr vert="horz" lIns="91440" tIns="45720" rIns="91440" bIns="45720" rtlCol="0">
            <a:normAutofit fontScale="70000" lnSpcReduction="20000"/>
          </a:bodyPr>
          <a:lstStyle/>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It was like as if somebody was holding a</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full-length</a:t>
            </a:r>
            <a:r>
              <a:rPr kumimoji="0" lang="en-IE" sz="2400" b="0" i="0" u="none" strike="noStrike" kern="1200" cap="none" spc="0" normalizeH="0" noProof="0" dirty="0">
                <a:ln>
                  <a:noFill/>
                </a:ln>
                <a:solidFill>
                  <a:schemeClr val="tx1"/>
                </a:solidFill>
                <a:effectLst/>
                <a:uLnTx/>
                <a:uFillTx/>
                <a:ea typeface="+mn-ea"/>
                <a:cs typeface="+mn-cs"/>
              </a:rPr>
              <a:t> </a:t>
            </a:r>
            <a:r>
              <a:rPr kumimoji="0" lang="en-IE" sz="2400" b="0" i="0" u="none" strike="noStrike" kern="1200" cap="none" spc="0" normalizeH="0" baseline="0" noProof="0" dirty="0">
                <a:ln>
                  <a:noFill/>
                </a:ln>
                <a:solidFill>
                  <a:schemeClr val="tx1"/>
                </a:solidFill>
                <a:effectLst/>
                <a:uLnTx/>
                <a:uFillTx/>
                <a:ea typeface="+mn-ea"/>
                <a:cs typeface="+mn-cs"/>
              </a:rPr>
              <a:t>mirror in front of me and</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forcing me to look into it to see the person</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that I have become.  Was I really that person?</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I found telling the story to you quite tough,</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but when listening to the story being repeated</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back to me, it was like someone pushing a</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button and fast-forwarding my healing by </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about two years.  I could no longer deny the </a:t>
            </a:r>
          </a:p>
          <a:p>
            <a:pPr marL="342900" marR="0" lvl="0" indent="-342900" defTabSz="914400" rtl="0" eaLnBrk="1" fontAlgn="auto" latinLnBrk="0" hangingPunct="1">
              <a:lnSpc>
                <a:spcPct val="120000"/>
              </a:lnSpc>
              <a:spcBef>
                <a:spcPct val="20000"/>
              </a:spcBef>
              <a:spcAft>
                <a:spcPts val="0"/>
              </a:spcAft>
              <a:buClrTx/>
              <a:buSzTx/>
              <a:tabLst/>
              <a:defRPr/>
            </a:pPr>
            <a:r>
              <a:rPr kumimoji="0" lang="en-IE" sz="2400" b="0" i="0" u="none" strike="noStrike" kern="1200" cap="none" spc="0" normalizeH="0" baseline="0" noProof="0" dirty="0">
                <a:ln>
                  <a:noFill/>
                </a:ln>
                <a:solidFill>
                  <a:schemeClr val="tx1"/>
                </a:solidFill>
                <a:effectLst/>
                <a:uLnTx/>
                <a:uFillTx/>
                <a:ea typeface="+mn-ea"/>
                <a:cs typeface="+mn-cs"/>
              </a:rPr>
              <a:t>abuse. (Woman 5 2007)</a:t>
            </a:r>
            <a:endParaRPr kumimoji="0" lang="en-GB" sz="2400" b="0" i="0" u="none" strike="noStrike" kern="1200" cap="none" spc="0" normalizeH="0" baseline="0" noProof="0" dirty="0">
              <a:ln>
                <a:noFill/>
              </a:ln>
              <a:solidFill>
                <a:schemeClr val="tx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1257</TotalTime>
  <Words>2302</Words>
  <Application>Microsoft Macintosh PowerPoint</Application>
  <PresentationFormat>On-screen Show (4:3)</PresentationFormat>
  <Paragraphs>222</Paragraphs>
  <Slides>41</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Book Antiqua</vt:lpstr>
      <vt:lpstr>Calibri</vt:lpstr>
      <vt:lpstr>Garamond</vt:lpstr>
      <vt:lpstr>Office Theme</vt:lpstr>
      <vt:lpstr>Acrobat Document</vt:lpstr>
      <vt:lpstr>PowerPoint Presentation</vt:lpstr>
      <vt:lpstr>VERBATIM THEATRE</vt:lpstr>
      <vt:lpstr>Some Confusion….</vt:lpstr>
      <vt:lpstr>More recently defined as:</vt:lpstr>
      <vt:lpstr>PowerPoint Presentation</vt:lpstr>
      <vt:lpstr>   extends beyond the  boundaries of performance   </vt:lpstr>
      <vt:lpstr>PowerPoint Presentation</vt:lpstr>
      <vt:lpstr>LESS THAN A YEAR</vt:lpstr>
      <vt:lpstr>WALKING AWAY, 2008</vt:lpstr>
      <vt:lpstr>The Exeter Blitz Project, 2012 </vt:lpstr>
      <vt:lpstr>PowerPoint Presentation</vt:lpstr>
      <vt:lpstr>PowerPoint Presentation</vt:lpstr>
      <vt:lpstr>Creating a  Performance  Using Testimony</vt:lpstr>
      <vt:lpstr>PowerPoint Presentation</vt:lpstr>
      <vt:lpstr>PowerPoint Presentation</vt:lpstr>
      <vt:lpstr>INTERVIEWING –     some things to consider</vt:lpstr>
      <vt:lpstr>PowerPoint Presentation</vt:lpstr>
      <vt:lpstr>PowerPoint Presentation</vt:lpstr>
      <vt:lpstr>PowerPoint Presentation</vt:lpstr>
      <vt:lpstr>Things to consider…</vt:lpstr>
      <vt:lpstr>4 Rules – Robin Soans </vt:lpstr>
      <vt:lpstr>Digging Up Stories: Applied Theatre, Performance and War,</vt:lpstr>
      <vt:lpstr>PowerPoint Presentation</vt:lpstr>
      <vt:lpstr>Writing the  Script</vt:lpstr>
      <vt:lpstr>PowerPoint Presentation</vt:lpstr>
      <vt:lpstr>The Material</vt:lpstr>
      <vt:lpstr>Daily Rehearsal Process</vt:lpstr>
      <vt:lpstr>Post Improv Discussion</vt:lpstr>
      <vt:lpstr>Engaging the young people: 3 People 3 Questions</vt:lpstr>
      <vt:lpstr>PowerPoint Presentation</vt:lpstr>
      <vt:lpstr>PowerPoint Presentation</vt:lpstr>
      <vt:lpstr>PowerPoint Presentation</vt:lpstr>
      <vt:lpstr>Extract from young person’s diary</vt:lpstr>
      <vt:lpstr>Let the material guide the way…</vt:lpstr>
      <vt:lpstr>THE SCRIPT</vt:lpstr>
      <vt:lpstr>Telling someone else’s story…</vt:lpstr>
      <vt:lpstr>PowerPoint Presentation</vt:lpstr>
      <vt:lpstr>PowerPoint Presentation</vt:lpstr>
      <vt:lpstr>PowerPoint Presentation</vt:lpstr>
      <vt:lpstr>PowerPoint Presentation</vt:lpstr>
      <vt:lpstr>REACTION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Resituating personal narratives  in performance:</dc:title>
  <dc:creator>Hels</dc:creator>
  <cp:lastModifiedBy>Microsoft Office User</cp:lastModifiedBy>
  <cp:revision>93</cp:revision>
  <dcterms:created xsi:type="dcterms:W3CDTF">2011-11-08T20:07:43Z</dcterms:created>
  <dcterms:modified xsi:type="dcterms:W3CDTF">2021-02-26T14:22:02Z</dcterms:modified>
</cp:coreProperties>
</file>