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17"/>
  </p:notesMasterIdLst>
  <p:handoutMasterIdLst>
    <p:handoutMasterId r:id="rId18"/>
  </p:handoutMasterIdLst>
  <p:sldIdLst>
    <p:sldId id="256" r:id="rId2"/>
    <p:sldId id="327" r:id="rId3"/>
    <p:sldId id="371" r:id="rId4"/>
    <p:sldId id="377" r:id="rId5"/>
    <p:sldId id="386" r:id="rId6"/>
    <p:sldId id="387" r:id="rId7"/>
    <p:sldId id="324" r:id="rId8"/>
    <p:sldId id="318" r:id="rId9"/>
    <p:sldId id="381" r:id="rId10"/>
    <p:sldId id="257" r:id="rId11"/>
    <p:sldId id="316" r:id="rId12"/>
    <p:sldId id="382" r:id="rId13"/>
    <p:sldId id="373" r:id="rId14"/>
    <p:sldId id="383" r:id="rId15"/>
    <p:sldId id="385"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67"/>
    <p:restoredTop sz="94694"/>
  </p:normalViewPr>
  <p:slideViewPr>
    <p:cSldViewPr snapToGrid="0" snapToObjects="1">
      <p:cViewPr varScale="1">
        <p:scale>
          <a:sx n="72" d="100"/>
          <a:sy n="72"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DB0C5AB-D36E-4D5F-A5E7-F60D3E36D9FE}" type="datetimeFigureOut">
              <a:rPr lang="en-GB" smtClean="0"/>
              <a:t>28/05/2021</a:t>
            </a:fld>
            <a:endParaRPr lang="en-GB"/>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F705B7E-EC41-41FB-85E4-3809066E02C7}" type="slidenum">
              <a:rPr lang="en-GB" smtClean="0"/>
              <a:t>‹#›</a:t>
            </a:fld>
            <a:endParaRPr lang="en-GB"/>
          </a:p>
        </p:txBody>
      </p:sp>
    </p:spTree>
    <p:extLst>
      <p:ext uri="{BB962C8B-B14F-4D97-AF65-F5344CB8AC3E}">
        <p14:creationId xmlns:p14="http://schemas.microsoft.com/office/powerpoint/2010/main" val="646959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5C3A875-3F1B-7445-A810-0E6FC258E6C2}" type="datetimeFigureOut">
              <a:rPr lang="en-GB" smtClean="0"/>
              <a:t>28/05/2021</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F8C4A35-521F-8C4F-8D67-5F5886FC88D4}" type="slidenum">
              <a:rPr lang="en-GB" smtClean="0"/>
              <a:t>‹#›</a:t>
            </a:fld>
            <a:endParaRPr lang="en-GB"/>
          </a:p>
        </p:txBody>
      </p:sp>
    </p:spTree>
    <p:extLst>
      <p:ext uri="{BB962C8B-B14F-4D97-AF65-F5344CB8AC3E}">
        <p14:creationId xmlns:p14="http://schemas.microsoft.com/office/powerpoint/2010/main" val="4165917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8C4A35-521F-8C4F-8D67-5F5886FC88D4}" type="slidenum">
              <a:rPr lang="en-GB" smtClean="0"/>
              <a:t>1</a:t>
            </a:fld>
            <a:endParaRPr lang="en-GB"/>
          </a:p>
        </p:txBody>
      </p:sp>
    </p:spTree>
    <p:extLst>
      <p:ext uri="{BB962C8B-B14F-4D97-AF65-F5344CB8AC3E}">
        <p14:creationId xmlns:p14="http://schemas.microsoft.com/office/powerpoint/2010/main" val="3021159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8C4A35-521F-8C4F-8D67-5F5886FC88D4}" type="slidenum">
              <a:rPr lang="en-GB" smtClean="0"/>
              <a:t>10</a:t>
            </a:fld>
            <a:endParaRPr lang="en-GB"/>
          </a:p>
        </p:txBody>
      </p:sp>
    </p:spTree>
    <p:extLst>
      <p:ext uri="{BB962C8B-B14F-4D97-AF65-F5344CB8AC3E}">
        <p14:creationId xmlns:p14="http://schemas.microsoft.com/office/powerpoint/2010/main" val="2625215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id="{BE664E05-1FBB-AC42-920C-58E92A46111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a:extLst>
              <a:ext uri="{FF2B5EF4-FFF2-40B4-BE49-F238E27FC236}">
                <a16:creationId xmlns:a16="http://schemas.microsoft.com/office/drawing/2014/main" id="{A701D120-D56C-244E-A34D-392870BFE20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a:extLst>
              <a:ext uri="{FF2B5EF4-FFF2-40B4-BE49-F238E27FC236}">
                <a16:creationId xmlns:a16="http://schemas.microsoft.com/office/drawing/2014/main" id="{9F5CED9A-3CDC-AA4C-BDF3-D959EBBBF2E6}"/>
              </a:ext>
            </a:extLst>
          </p:cNvPr>
          <p:cNvSpPr>
            <a:spLocks noGrp="1"/>
          </p:cNvSpPr>
          <p:nvPr>
            <p:ph type="sldNum" sz="quarter" idx="5"/>
          </p:nvPr>
        </p:nvSpPr>
        <p:spPr/>
        <p:txBody>
          <a:bodyPr/>
          <a:lstStyle/>
          <a:p>
            <a:pPr>
              <a:defRPr/>
            </a:pPr>
            <a:fld id="{2F32758F-977C-6649-9014-A8C208911FDA}" type="slidenum">
              <a:rPr lang="en-US" smtClean="0"/>
              <a:pPr>
                <a:defRPr/>
              </a:pPr>
              <a:t>11</a:t>
            </a:fld>
            <a:endParaRPr lang="en-US"/>
          </a:p>
        </p:txBody>
      </p:sp>
    </p:spTree>
    <p:extLst>
      <p:ext uri="{BB962C8B-B14F-4D97-AF65-F5344CB8AC3E}">
        <p14:creationId xmlns:p14="http://schemas.microsoft.com/office/powerpoint/2010/main" val="2299165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8C4A35-521F-8C4F-8D67-5F5886FC88D4}" type="slidenum">
              <a:rPr lang="en-GB" smtClean="0"/>
              <a:t>12</a:t>
            </a:fld>
            <a:endParaRPr lang="en-GB"/>
          </a:p>
        </p:txBody>
      </p:sp>
    </p:spTree>
    <p:extLst>
      <p:ext uri="{BB962C8B-B14F-4D97-AF65-F5344CB8AC3E}">
        <p14:creationId xmlns:p14="http://schemas.microsoft.com/office/powerpoint/2010/main" val="1468043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8C4A35-521F-8C4F-8D67-5F5886FC88D4}" type="slidenum">
              <a:rPr lang="en-GB" smtClean="0"/>
              <a:t>13</a:t>
            </a:fld>
            <a:endParaRPr lang="en-GB"/>
          </a:p>
        </p:txBody>
      </p:sp>
    </p:spTree>
    <p:extLst>
      <p:ext uri="{BB962C8B-B14F-4D97-AF65-F5344CB8AC3E}">
        <p14:creationId xmlns:p14="http://schemas.microsoft.com/office/powerpoint/2010/main" val="11475029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Both</a:t>
            </a:r>
          </a:p>
        </p:txBody>
      </p:sp>
      <p:sp>
        <p:nvSpPr>
          <p:cNvPr id="4" name="Slide Number Placeholder 3"/>
          <p:cNvSpPr>
            <a:spLocks noGrp="1"/>
          </p:cNvSpPr>
          <p:nvPr>
            <p:ph type="sldNum" sz="quarter" idx="5"/>
          </p:nvPr>
        </p:nvSpPr>
        <p:spPr/>
        <p:txBody>
          <a:bodyPr/>
          <a:lstStyle/>
          <a:p>
            <a:fld id="{EF8C4A35-521F-8C4F-8D67-5F5886FC88D4}" type="slidenum">
              <a:rPr lang="en-GB" smtClean="0"/>
              <a:t>14</a:t>
            </a:fld>
            <a:endParaRPr lang="en-GB"/>
          </a:p>
        </p:txBody>
      </p:sp>
    </p:spTree>
    <p:extLst>
      <p:ext uri="{BB962C8B-B14F-4D97-AF65-F5344CB8AC3E}">
        <p14:creationId xmlns:p14="http://schemas.microsoft.com/office/powerpoint/2010/main" val="17619654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8C4A35-521F-8C4F-8D67-5F5886FC88D4}" type="slidenum">
              <a:rPr lang="en-GB" smtClean="0"/>
              <a:t>15</a:t>
            </a:fld>
            <a:endParaRPr lang="en-GB"/>
          </a:p>
        </p:txBody>
      </p:sp>
    </p:spTree>
    <p:extLst>
      <p:ext uri="{BB962C8B-B14F-4D97-AF65-F5344CB8AC3E}">
        <p14:creationId xmlns:p14="http://schemas.microsoft.com/office/powerpoint/2010/main" val="3308658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8C4A35-521F-8C4F-8D67-5F5886FC88D4}" type="slidenum">
              <a:rPr lang="en-GB" smtClean="0"/>
              <a:t>2</a:t>
            </a:fld>
            <a:endParaRPr lang="en-GB"/>
          </a:p>
        </p:txBody>
      </p:sp>
    </p:spTree>
    <p:extLst>
      <p:ext uri="{BB962C8B-B14F-4D97-AF65-F5344CB8AC3E}">
        <p14:creationId xmlns:p14="http://schemas.microsoft.com/office/powerpoint/2010/main" val="760361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8C4A35-521F-8C4F-8D67-5F5886FC88D4}" type="slidenum">
              <a:rPr lang="en-GB" smtClean="0"/>
              <a:t>3</a:t>
            </a:fld>
            <a:endParaRPr lang="en-GB"/>
          </a:p>
        </p:txBody>
      </p:sp>
    </p:spTree>
    <p:extLst>
      <p:ext uri="{BB962C8B-B14F-4D97-AF65-F5344CB8AC3E}">
        <p14:creationId xmlns:p14="http://schemas.microsoft.com/office/powerpoint/2010/main" val="3807336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8C4A35-521F-8C4F-8D67-5F5886FC88D4}" type="slidenum">
              <a:rPr lang="en-GB" smtClean="0"/>
              <a:t>4</a:t>
            </a:fld>
            <a:endParaRPr lang="en-GB"/>
          </a:p>
        </p:txBody>
      </p:sp>
    </p:spTree>
    <p:extLst>
      <p:ext uri="{BB962C8B-B14F-4D97-AF65-F5344CB8AC3E}">
        <p14:creationId xmlns:p14="http://schemas.microsoft.com/office/powerpoint/2010/main" val="542166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8C4A35-521F-8C4F-8D67-5F5886FC88D4}" type="slidenum">
              <a:rPr lang="en-GB" smtClean="0"/>
              <a:t>5</a:t>
            </a:fld>
            <a:endParaRPr lang="en-GB"/>
          </a:p>
        </p:txBody>
      </p:sp>
    </p:spTree>
    <p:extLst>
      <p:ext uri="{BB962C8B-B14F-4D97-AF65-F5344CB8AC3E}">
        <p14:creationId xmlns:p14="http://schemas.microsoft.com/office/powerpoint/2010/main" val="1502159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8C4A35-521F-8C4F-8D67-5F5886FC88D4}" type="slidenum">
              <a:rPr lang="en-GB" smtClean="0"/>
              <a:t>6</a:t>
            </a:fld>
            <a:endParaRPr lang="en-GB"/>
          </a:p>
        </p:txBody>
      </p:sp>
    </p:spTree>
    <p:extLst>
      <p:ext uri="{BB962C8B-B14F-4D97-AF65-F5344CB8AC3E}">
        <p14:creationId xmlns:p14="http://schemas.microsoft.com/office/powerpoint/2010/main" val="4134154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8C4A35-521F-8C4F-8D67-5F5886FC88D4}" type="slidenum">
              <a:rPr lang="en-GB" smtClean="0"/>
              <a:t>7</a:t>
            </a:fld>
            <a:endParaRPr lang="en-GB"/>
          </a:p>
        </p:txBody>
      </p:sp>
    </p:spTree>
    <p:extLst>
      <p:ext uri="{BB962C8B-B14F-4D97-AF65-F5344CB8AC3E}">
        <p14:creationId xmlns:p14="http://schemas.microsoft.com/office/powerpoint/2010/main" val="3586341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DCE69B6A-BFF1-BF45-A9D8-30BB4205918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6A6D16AA-70E6-FE4E-843B-6C8410E2FAB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Wingdings" pitchFamily="2" charset="2"/>
              <a:buNone/>
              <a:tabLst>
                <a:tab pos="465887" algn="l"/>
              </a:tabLst>
            </a:pPr>
            <a:endParaRPr lang="en-GB" altLang="en-US" dirty="0">
              <a:solidFill>
                <a:srgbClr val="FF0000"/>
              </a:solidFill>
            </a:endParaRPr>
          </a:p>
          <a:p>
            <a:pPr marL="349415" indent="-349415">
              <a:buFont typeface="Wingdings" pitchFamily="2" charset="2"/>
              <a:buChar char=""/>
              <a:tabLst>
                <a:tab pos="465887" algn="l"/>
              </a:tabLst>
            </a:pPr>
            <a:endParaRPr lang="en-GB" altLang="en-US" dirty="0">
              <a:solidFill>
                <a:srgbClr val="FF0000"/>
              </a:solidFill>
            </a:endParaRPr>
          </a:p>
          <a:p>
            <a:pPr marL="349415" indent="-349415">
              <a:buFont typeface="Wingdings" pitchFamily="2" charset="2"/>
              <a:buChar char=""/>
              <a:tabLst>
                <a:tab pos="465887" algn="l"/>
              </a:tabLst>
            </a:pPr>
            <a:endParaRPr lang="en-US" altLang="en-US" dirty="0">
              <a:solidFill>
                <a:srgbClr val="FF0000"/>
              </a:solidFill>
            </a:endParaRPr>
          </a:p>
        </p:txBody>
      </p:sp>
      <p:sp>
        <p:nvSpPr>
          <p:cNvPr id="4" name="Slide Number Placeholder 3">
            <a:extLst>
              <a:ext uri="{FF2B5EF4-FFF2-40B4-BE49-F238E27FC236}">
                <a16:creationId xmlns:a16="http://schemas.microsoft.com/office/drawing/2014/main" id="{FD1F5A66-71FC-234B-BDDF-B42D952800AE}"/>
              </a:ext>
            </a:extLst>
          </p:cNvPr>
          <p:cNvSpPr>
            <a:spLocks noGrp="1"/>
          </p:cNvSpPr>
          <p:nvPr>
            <p:ph type="sldNum" sz="quarter" idx="5"/>
          </p:nvPr>
        </p:nvSpPr>
        <p:spPr/>
        <p:txBody>
          <a:bodyPr/>
          <a:lstStyle/>
          <a:p>
            <a:pPr>
              <a:defRPr/>
            </a:pPr>
            <a:fld id="{C631B7BA-E82B-0942-A749-EE2578FC22CF}" type="slidenum">
              <a:rPr lang="en-US" smtClean="0"/>
              <a:pPr>
                <a:defRPr/>
              </a:pPr>
              <a:t>8</a:t>
            </a:fld>
            <a:endParaRPr lang="en-US"/>
          </a:p>
        </p:txBody>
      </p:sp>
    </p:spTree>
    <p:extLst>
      <p:ext uri="{BB962C8B-B14F-4D97-AF65-F5344CB8AC3E}">
        <p14:creationId xmlns:p14="http://schemas.microsoft.com/office/powerpoint/2010/main" val="557800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DCE69B6A-BFF1-BF45-A9D8-30BB4205918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6A6D16AA-70E6-FE4E-843B-6C8410E2FAB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Wingdings" pitchFamily="2" charset="2"/>
              <a:buNone/>
              <a:tabLst>
                <a:tab pos="465887" algn="l"/>
              </a:tabLst>
            </a:pPr>
            <a:endParaRPr lang="en-GB" altLang="en-US" dirty="0"/>
          </a:p>
          <a:p>
            <a:pPr marL="349415" indent="-349415">
              <a:buFont typeface="Wingdings" pitchFamily="2" charset="2"/>
              <a:buChar char=""/>
              <a:tabLst>
                <a:tab pos="465887" algn="l"/>
              </a:tabLst>
            </a:pPr>
            <a:endParaRPr lang="en-US" altLang="en-US" dirty="0"/>
          </a:p>
        </p:txBody>
      </p:sp>
      <p:sp>
        <p:nvSpPr>
          <p:cNvPr id="4" name="Slide Number Placeholder 3">
            <a:extLst>
              <a:ext uri="{FF2B5EF4-FFF2-40B4-BE49-F238E27FC236}">
                <a16:creationId xmlns:a16="http://schemas.microsoft.com/office/drawing/2014/main" id="{FD1F5A66-71FC-234B-BDDF-B42D952800AE}"/>
              </a:ext>
            </a:extLst>
          </p:cNvPr>
          <p:cNvSpPr>
            <a:spLocks noGrp="1"/>
          </p:cNvSpPr>
          <p:nvPr>
            <p:ph type="sldNum" sz="quarter" idx="5"/>
          </p:nvPr>
        </p:nvSpPr>
        <p:spPr/>
        <p:txBody>
          <a:bodyPr/>
          <a:lstStyle/>
          <a:p>
            <a:pPr>
              <a:defRPr/>
            </a:pPr>
            <a:fld id="{C631B7BA-E82B-0942-A749-EE2578FC22CF}" type="slidenum">
              <a:rPr lang="en-US" smtClean="0"/>
              <a:pPr>
                <a:defRPr/>
              </a:pPr>
              <a:t>9</a:t>
            </a:fld>
            <a:endParaRPr lang="en-US"/>
          </a:p>
        </p:txBody>
      </p:sp>
    </p:spTree>
    <p:extLst>
      <p:ext uri="{BB962C8B-B14F-4D97-AF65-F5344CB8AC3E}">
        <p14:creationId xmlns:p14="http://schemas.microsoft.com/office/powerpoint/2010/main" val="36526037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5/28/2021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5/28/2021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5/28/2021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5/28/2021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5/28/2021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5/28/2021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5/28/2021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GB"/>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5/28/2021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5/28/2021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5/28/2021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mailto:a.parfitt@bathspa.ac.uk" TargetMode="External"/><Relationship Id="rId4" Type="http://schemas.openxmlformats.org/officeDocument/2006/relationships/hyperlink" Target="mailto:pault@truro-penwith.ac.uk"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16F018C-A00C-4D31-919C-E1D1D3ED4A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423EECA-837B-430F-B3C2-590C8C0846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 y="0"/>
            <a:ext cx="12192000" cy="6858000"/>
          </a:xfrm>
          <a:prstGeom prst="rect">
            <a:avLst/>
          </a:prstGeom>
          <a:blipFill dpi="0" rotWithShape="1">
            <a:blip r:embed="rId3">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12A67E77-3708-475D-9C46-05AD6E091AF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6269159" cy="557107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8" name="Rectangle 17">
            <a:extLst>
              <a:ext uri="{FF2B5EF4-FFF2-40B4-BE49-F238E27FC236}">
                <a16:creationId xmlns:a16="http://schemas.microsoft.com/office/drawing/2014/main" id="{9B52CD85-D9C7-4093-9CC8-A5B0900A61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16" y="809244"/>
            <a:ext cx="5943600" cy="52395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D743394-2B72-A846-AF9B-3846A8FA1272}"/>
              </a:ext>
            </a:extLst>
          </p:cNvPr>
          <p:cNvSpPr>
            <a:spLocks noGrp="1"/>
          </p:cNvSpPr>
          <p:nvPr>
            <p:ph type="ctrTitle"/>
          </p:nvPr>
        </p:nvSpPr>
        <p:spPr>
          <a:xfrm>
            <a:off x="1109817" y="2073084"/>
            <a:ext cx="5506084" cy="2187042"/>
          </a:xfrm>
        </p:spPr>
        <p:txBody>
          <a:bodyPr>
            <a:normAutofit fontScale="90000"/>
          </a:bodyPr>
          <a:lstStyle/>
          <a:p>
            <a:pPr algn="l">
              <a:lnSpc>
                <a:spcPct val="100000"/>
              </a:lnSpc>
            </a:pPr>
            <a:r>
              <a:rPr lang="en-GB" sz="2400" b="1" dirty="0"/>
              <a:t>Nowhere Places</a:t>
            </a:r>
            <a:r>
              <a:rPr lang="en-GB" sz="2400" dirty="0"/>
              <a:t>: </a:t>
            </a:r>
            <a:br>
              <a:rPr lang="en-GB" sz="2400" dirty="0"/>
            </a:br>
            <a:r>
              <a:rPr lang="en-GB" sz="2400" dirty="0"/>
              <a:t/>
            </a:r>
            <a:br>
              <a:rPr lang="en-GB" sz="2400" dirty="0"/>
            </a:br>
            <a:r>
              <a:rPr lang="en-GB" sz="2400" dirty="0"/>
              <a:t>lessons learned regarding teacher education from the DfE ITT Expansion Pilot operationalised in remote coastal schools in South West England</a:t>
            </a:r>
          </a:p>
        </p:txBody>
      </p:sp>
      <p:sp>
        <p:nvSpPr>
          <p:cNvPr id="3" name="Subtitle 2">
            <a:extLst>
              <a:ext uri="{FF2B5EF4-FFF2-40B4-BE49-F238E27FC236}">
                <a16:creationId xmlns:a16="http://schemas.microsoft.com/office/drawing/2014/main" id="{8284B62C-5874-6B4A-84E2-827E24F86B4F}"/>
              </a:ext>
            </a:extLst>
          </p:cNvPr>
          <p:cNvSpPr>
            <a:spLocks noGrp="1"/>
          </p:cNvSpPr>
          <p:nvPr>
            <p:ph type="subTitle" idx="1"/>
          </p:nvPr>
        </p:nvSpPr>
        <p:spPr>
          <a:xfrm>
            <a:off x="895619" y="4670411"/>
            <a:ext cx="5068567" cy="797089"/>
          </a:xfrm>
        </p:spPr>
        <p:txBody>
          <a:bodyPr>
            <a:noAutofit/>
          </a:bodyPr>
          <a:lstStyle/>
          <a:p>
            <a:pPr>
              <a:lnSpc>
                <a:spcPct val="90000"/>
              </a:lnSpc>
              <a:spcAft>
                <a:spcPts val="600"/>
              </a:spcAft>
            </a:pPr>
            <a:endParaRPr lang="en-GB" sz="1400" b="1" dirty="0"/>
          </a:p>
          <a:p>
            <a:pPr>
              <a:lnSpc>
                <a:spcPct val="90000"/>
              </a:lnSpc>
              <a:spcAft>
                <a:spcPts val="600"/>
              </a:spcAft>
            </a:pPr>
            <a:r>
              <a:rPr lang="en-GB" sz="1400" b="1" dirty="0"/>
              <a:t>TEAN Conference </a:t>
            </a:r>
            <a:r>
              <a:rPr lang="en-GB" sz="1400" b="1" dirty="0" smtClean="0"/>
              <a:t>6th </a:t>
            </a:r>
            <a:r>
              <a:rPr lang="en-GB" sz="1400" b="1" dirty="0"/>
              <a:t>May 2021</a:t>
            </a:r>
          </a:p>
        </p:txBody>
      </p:sp>
      <p:sp>
        <p:nvSpPr>
          <p:cNvPr id="20" name="Rectangle 19">
            <a:extLst>
              <a:ext uri="{FF2B5EF4-FFF2-40B4-BE49-F238E27FC236}">
                <a16:creationId xmlns:a16="http://schemas.microsoft.com/office/drawing/2014/main" id="{AFEFF4A5-FBFD-4DCB-8AEC-BA1D1B279B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7796" y="640856"/>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a16="http://schemas.microsoft.com/office/drawing/2014/main" id="{96332E30-44D0-437B-AA4B-858D4F24CA6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32096"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306DB0A-3841-457B-BC38-248371FD55D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23736"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F86FF29-8F14-480C-8D31-8CCA67A976F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32096" y="1286150"/>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48D261F1-7F4A-4AE3-9CD7-FCF77B757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055" y="0"/>
            <a:ext cx="4636008"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Subtitle 2">
            <a:extLst>
              <a:ext uri="{FF2B5EF4-FFF2-40B4-BE49-F238E27FC236}">
                <a16:creationId xmlns:a16="http://schemas.microsoft.com/office/drawing/2014/main" id="{D9FF9C34-36C6-5648-8BE3-2918F270BAB7}"/>
              </a:ext>
            </a:extLst>
          </p:cNvPr>
          <p:cNvSpPr txBox="1">
            <a:spLocks/>
          </p:cNvSpPr>
          <p:nvPr/>
        </p:nvSpPr>
        <p:spPr>
          <a:xfrm>
            <a:off x="8455951" y="1293281"/>
            <a:ext cx="3063136" cy="865923"/>
          </a:xfrm>
          <a:prstGeom prst="rect">
            <a:avLst/>
          </a:prstGeom>
        </p:spPr>
        <p:txBody>
          <a:bodyPr vert="horz" lIns="91440" tIns="45720" rIns="91440" bIns="45720" rtlCol="0">
            <a:noAutofit/>
          </a:bodyPr>
          <a:lstStyle>
            <a:lvl1pPr marL="0" indent="0" algn="ctr" defTabSz="914400" rtl="0" eaLnBrk="1" latinLnBrk="0" hangingPunct="1">
              <a:lnSpc>
                <a:spcPct val="100000"/>
              </a:lnSpc>
              <a:spcBef>
                <a:spcPts val="0"/>
              </a:spcBef>
              <a:spcAft>
                <a:spcPts val="0"/>
              </a:spcAft>
              <a:buClr>
                <a:schemeClr val="tx1">
                  <a:lumMod val="85000"/>
                  <a:lumOff val="15000"/>
                </a:schemeClr>
              </a:buClr>
              <a:buFont typeface="Garamond" pitchFamily="18" charset="0"/>
              <a:buNone/>
              <a:defRPr sz="1600" kern="1200" spc="80" baseline="0">
                <a:solidFill>
                  <a:schemeClr val="tx1"/>
                </a:solidFill>
                <a:latin typeface="+mn-lt"/>
                <a:ea typeface="+mn-ea"/>
                <a:cs typeface="+mn-cs"/>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pPr>
              <a:lnSpc>
                <a:spcPct val="90000"/>
              </a:lnSpc>
              <a:spcAft>
                <a:spcPts val="600"/>
              </a:spcAft>
            </a:pPr>
            <a:r>
              <a:rPr lang="en-GB" sz="1400" b="1" dirty="0"/>
              <a:t>Dr Anne Parfitt - Research Fellow </a:t>
            </a:r>
          </a:p>
          <a:p>
            <a:pPr>
              <a:lnSpc>
                <a:spcPct val="90000"/>
              </a:lnSpc>
              <a:spcAft>
                <a:spcPts val="600"/>
              </a:spcAft>
            </a:pPr>
            <a:r>
              <a:rPr lang="en-GB" sz="1400" b="1" dirty="0"/>
              <a:t>(Bath Spa University)</a:t>
            </a:r>
          </a:p>
        </p:txBody>
      </p:sp>
      <p:sp>
        <p:nvSpPr>
          <p:cNvPr id="39" name="Subtitle 2">
            <a:extLst>
              <a:ext uri="{FF2B5EF4-FFF2-40B4-BE49-F238E27FC236}">
                <a16:creationId xmlns:a16="http://schemas.microsoft.com/office/drawing/2014/main" id="{79B624A6-B19F-E447-81E4-DE2BDEB3DF3B}"/>
              </a:ext>
            </a:extLst>
          </p:cNvPr>
          <p:cNvSpPr txBox="1">
            <a:spLocks/>
          </p:cNvSpPr>
          <p:nvPr/>
        </p:nvSpPr>
        <p:spPr>
          <a:xfrm>
            <a:off x="8346457" y="3463636"/>
            <a:ext cx="3282125" cy="1567535"/>
          </a:xfrm>
          <a:prstGeom prst="rect">
            <a:avLst/>
          </a:prstGeom>
        </p:spPr>
        <p:txBody>
          <a:bodyPr vert="horz" lIns="91440" tIns="45720" rIns="91440" bIns="45720" rtlCol="0">
            <a:noAutofit/>
          </a:bodyPr>
          <a:lstStyle>
            <a:lvl1pPr marL="0" indent="0" algn="ctr" defTabSz="914400" rtl="0" eaLnBrk="1" latinLnBrk="0" hangingPunct="1">
              <a:lnSpc>
                <a:spcPct val="100000"/>
              </a:lnSpc>
              <a:spcBef>
                <a:spcPts val="0"/>
              </a:spcBef>
              <a:spcAft>
                <a:spcPts val="0"/>
              </a:spcAft>
              <a:buClr>
                <a:schemeClr val="tx1">
                  <a:lumMod val="85000"/>
                  <a:lumOff val="15000"/>
                </a:schemeClr>
              </a:buClr>
              <a:buFont typeface="Garamond" pitchFamily="18" charset="0"/>
              <a:buNone/>
              <a:defRPr sz="1600" kern="1200" spc="80" baseline="0">
                <a:solidFill>
                  <a:schemeClr val="tx1"/>
                </a:solidFill>
                <a:latin typeface="+mn-lt"/>
                <a:ea typeface="+mn-ea"/>
                <a:cs typeface="+mn-cs"/>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pPr>
              <a:lnSpc>
                <a:spcPct val="90000"/>
              </a:lnSpc>
              <a:spcAft>
                <a:spcPts val="600"/>
              </a:spcAft>
            </a:pPr>
            <a:r>
              <a:rPr lang="en-GB" sz="1400" b="1" dirty="0"/>
              <a:t>Paul Taylor-McCartney – QA Support Tutor &amp; Deputy Programme Manager</a:t>
            </a:r>
          </a:p>
          <a:p>
            <a:pPr>
              <a:lnSpc>
                <a:spcPct val="90000"/>
              </a:lnSpc>
              <a:spcAft>
                <a:spcPts val="600"/>
              </a:spcAft>
            </a:pPr>
            <a:r>
              <a:rPr lang="en-GB" sz="1400" b="1" dirty="0"/>
              <a:t> (Cornwall SCITT) </a:t>
            </a:r>
          </a:p>
          <a:p>
            <a:pPr>
              <a:lnSpc>
                <a:spcPct val="90000"/>
              </a:lnSpc>
              <a:spcAft>
                <a:spcPts val="600"/>
              </a:spcAft>
            </a:pPr>
            <a:endParaRPr lang="en-GB" sz="1400" b="1" dirty="0"/>
          </a:p>
        </p:txBody>
      </p:sp>
      <p:pic>
        <p:nvPicPr>
          <p:cNvPr id="17" name="Picture 16">
            <a:extLst>
              <a:ext uri="{FF2B5EF4-FFF2-40B4-BE49-F238E27FC236}">
                <a16:creationId xmlns:a16="http://schemas.microsoft.com/office/drawing/2014/main" id="{40300729-540A-8346-A170-4638E843E6B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461399" y="2212301"/>
            <a:ext cx="924565" cy="900354"/>
          </a:xfrm>
          <a:prstGeom prst="rect">
            <a:avLst/>
          </a:prstGeom>
          <a:noFill/>
        </p:spPr>
      </p:pic>
      <p:pic>
        <p:nvPicPr>
          <p:cNvPr id="19" name="Content Placeholder 5" descr="A close up of a sign&#10;&#10;Description automatically generated">
            <a:extLst>
              <a:ext uri="{FF2B5EF4-FFF2-40B4-BE49-F238E27FC236}">
                <a16:creationId xmlns:a16="http://schemas.microsoft.com/office/drawing/2014/main" id="{52751327-7A95-9345-BCC8-C1706CCFDC6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a:xfrm>
            <a:off x="9133263" y="4670411"/>
            <a:ext cx="2240411" cy="1036744"/>
          </a:xfrm>
          <a:prstGeom prst="rect">
            <a:avLst/>
          </a:prstGeom>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905381" y="6353674"/>
            <a:ext cx="1227411" cy="429442"/>
          </a:xfrm>
          <a:prstGeom prst="rect">
            <a:avLst/>
          </a:prstGeom>
        </p:spPr>
      </p:pic>
    </p:spTree>
    <p:extLst>
      <p:ext uri="{BB962C8B-B14F-4D97-AF65-F5344CB8AC3E}">
        <p14:creationId xmlns:p14="http://schemas.microsoft.com/office/powerpoint/2010/main" val="3123396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3E25BDA2-3F4D-4B38-90E7-989465ECDD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Rectangle 22">
            <a:extLst>
              <a:ext uri="{FF2B5EF4-FFF2-40B4-BE49-F238E27FC236}">
                <a16:creationId xmlns:a16="http://schemas.microsoft.com/office/drawing/2014/main" id="{F65EEA05-AD42-442F-B6C6-CB9FC28942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3">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BC96869A-A70D-42F7-876F-605CB1718F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7" name="Rectangle 26">
            <a:extLst>
              <a:ext uri="{FF2B5EF4-FFF2-40B4-BE49-F238E27FC236}">
                <a16:creationId xmlns:a16="http://schemas.microsoft.com/office/drawing/2014/main" id="{6CD407CC-EF5C-486F-9A14-7F681F986D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11" name="Content Placeholder 3">
            <a:extLst>
              <a:ext uri="{FF2B5EF4-FFF2-40B4-BE49-F238E27FC236}">
                <a16:creationId xmlns:a16="http://schemas.microsoft.com/office/drawing/2014/main" id="{80138D26-99C3-B74D-99F5-1BC160C03534}"/>
              </a:ext>
            </a:extLst>
          </p:cNvPr>
          <p:cNvSpPr>
            <a:spLocks noGrp="1"/>
          </p:cNvSpPr>
          <p:nvPr>
            <p:ph type="title"/>
          </p:nvPr>
        </p:nvSpPr>
        <p:spPr>
          <a:xfrm>
            <a:off x="7439344" y="1200727"/>
            <a:ext cx="3467100" cy="4520239"/>
          </a:xfrm>
        </p:spPr>
        <p:txBody>
          <a:bodyPr>
            <a:normAutofit fontScale="90000"/>
          </a:bodyPr>
          <a:lstStyle/>
          <a:p>
            <a:pPr marL="0" indent="0">
              <a:buNone/>
            </a:pPr>
            <a:r>
              <a:rPr lang="en-US" sz="1300" b="1" dirty="0"/>
              <a:t>Sources on education and place </a:t>
            </a:r>
            <a:endParaRPr lang="en-GB" sz="1300" b="1" dirty="0"/>
          </a:p>
          <a:p>
            <a:r>
              <a:rPr lang="en-US" sz="1300" dirty="0"/>
              <a:t>Gruenewald, D. A. (2003). Foundations of Place: A Multidisciplinary Framework for Place-Conscious Education. American Educational Research Journal, 40(3), 619- 665</a:t>
            </a:r>
            <a:r>
              <a:rPr lang="en-GB" sz="1300" dirty="0"/>
              <a:t/>
            </a:r>
            <a:br>
              <a:rPr lang="en-GB" sz="1300" dirty="0"/>
            </a:br>
            <a:endParaRPr lang="en-GB" sz="1300" dirty="0"/>
          </a:p>
          <a:p>
            <a:r>
              <a:rPr lang="en-GB" sz="1300" dirty="0"/>
              <a:t>Roberts, P. &amp; Green, B. (2013). Researching Rural Places: On Social Justice and Rural Education. Qualitative Enquiry.  doi:10.1177/1077800413503795.</a:t>
            </a:r>
            <a:br>
              <a:rPr lang="en-GB" sz="1300" dirty="0"/>
            </a:br>
            <a:r>
              <a:rPr lang="en-GB" sz="1300" dirty="0"/>
              <a:t/>
            </a:r>
            <a:br>
              <a:rPr lang="en-GB" sz="1300" dirty="0"/>
            </a:br>
            <a:r>
              <a:rPr lang="en-US" sz="1300" dirty="0"/>
              <a:t>Schnellert, L. (2020). Place-consciousness and education change networks to empower rural learners. 319-328. In Corbett, M. &amp; Gereluk, D. (Eds.) Rural teacher education: connecting land and people. Springer.</a:t>
            </a:r>
            <a:br>
              <a:rPr lang="en-US" sz="1300" dirty="0"/>
            </a:br>
            <a:r>
              <a:rPr lang="en-US" sz="1300" dirty="0"/>
              <a:t/>
            </a:r>
            <a:br>
              <a:rPr lang="en-US" sz="1300" dirty="0"/>
            </a:br>
            <a:r>
              <a:rPr lang="en-US" sz="1300" dirty="0"/>
              <a:t>Thomson, P. (2000). Like schools, educational disadvantage and ‘thinness’. The Australian Educational Researcher, 27(3), 157–172.</a:t>
            </a:r>
            <a:r>
              <a:rPr lang="en-US" sz="1400" dirty="0"/>
              <a:t/>
            </a:r>
            <a:br>
              <a:rPr lang="en-US" sz="1400" dirty="0"/>
            </a:br>
            <a:r>
              <a:rPr lang="en-GB" sz="1400" dirty="0"/>
              <a:t/>
            </a:r>
            <a:br>
              <a:rPr lang="en-GB" sz="1400" dirty="0"/>
            </a:br>
            <a:endParaRPr lang="en-GB" sz="1400" dirty="0"/>
          </a:p>
        </p:txBody>
      </p:sp>
      <p:sp>
        <p:nvSpPr>
          <p:cNvPr id="9" name="Content Placeholder 2">
            <a:extLst>
              <a:ext uri="{FF2B5EF4-FFF2-40B4-BE49-F238E27FC236}">
                <a16:creationId xmlns:a16="http://schemas.microsoft.com/office/drawing/2014/main" id="{EC574CE8-E415-C24E-BC96-4175A7971381}"/>
              </a:ext>
            </a:extLst>
          </p:cNvPr>
          <p:cNvSpPr>
            <a:spLocks noGrp="1"/>
          </p:cNvSpPr>
          <p:nvPr>
            <p:ph idx="1"/>
          </p:nvPr>
        </p:nvSpPr>
        <p:spPr>
          <a:xfrm>
            <a:off x="1250994" y="1439718"/>
            <a:ext cx="5699846" cy="4216594"/>
          </a:xfrm>
        </p:spPr>
        <p:txBody>
          <a:bodyPr anchor="ctr">
            <a:normAutofit/>
          </a:bodyPr>
          <a:lstStyle/>
          <a:p>
            <a:pPr marL="0" indent="0">
              <a:buNone/>
            </a:pPr>
            <a:r>
              <a:rPr lang="en-US" b="1" dirty="0">
                <a:solidFill>
                  <a:schemeClr val="tx1">
                    <a:lumMod val="75000"/>
                    <a:lumOff val="25000"/>
                  </a:schemeClr>
                </a:solidFill>
              </a:rPr>
              <a:t>              </a:t>
            </a:r>
            <a:r>
              <a:rPr lang="en-US" sz="2200" b="1" dirty="0">
                <a:solidFill>
                  <a:schemeClr val="tx1">
                    <a:lumMod val="75000"/>
                    <a:lumOff val="25000"/>
                  </a:schemeClr>
                </a:solidFill>
              </a:rPr>
              <a:t>‘Thisness’ in our landscape</a:t>
            </a:r>
          </a:p>
          <a:p>
            <a:pPr marL="0" indent="0">
              <a:buNone/>
            </a:pPr>
            <a:endParaRPr lang="en-US" b="1" dirty="0">
              <a:solidFill>
                <a:schemeClr val="tx1">
                  <a:lumMod val="75000"/>
                  <a:lumOff val="25000"/>
                </a:schemeClr>
              </a:solidFill>
            </a:endParaRPr>
          </a:p>
          <a:p>
            <a:pPr>
              <a:buFont typeface="Courier New" panose="02070309020205020404" pitchFamily="49" charset="0"/>
              <a:buChar char="o"/>
            </a:pPr>
            <a:r>
              <a:rPr lang="en-US" sz="1400" dirty="0">
                <a:solidFill>
                  <a:schemeClr val="tx1">
                    <a:lumMod val="75000"/>
                    <a:lumOff val="25000"/>
                  </a:schemeClr>
                </a:solidFill>
              </a:rPr>
              <a:t>Local events/crises in schools e.g. poor </a:t>
            </a:r>
            <a:r>
              <a:rPr lang="en-US" sz="1400" dirty="0" err="1">
                <a:solidFill>
                  <a:schemeClr val="tx1">
                    <a:lumMod val="75000"/>
                    <a:lumOff val="25000"/>
                  </a:schemeClr>
                </a:solidFill>
              </a:rPr>
              <a:t>Ofsted</a:t>
            </a:r>
            <a:r>
              <a:rPr lang="en-US" sz="1400" dirty="0">
                <a:solidFill>
                  <a:schemeClr val="tx1">
                    <a:lumMod val="75000"/>
                    <a:lumOff val="25000"/>
                  </a:schemeClr>
                </a:solidFill>
              </a:rPr>
              <a:t> grade</a:t>
            </a:r>
          </a:p>
          <a:p>
            <a:pPr>
              <a:buFont typeface="Courier New" panose="02070309020205020404" pitchFamily="49" charset="0"/>
              <a:buChar char="o"/>
            </a:pPr>
            <a:r>
              <a:rPr lang="en-US" sz="1400" dirty="0">
                <a:solidFill>
                  <a:schemeClr val="tx1">
                    <a:lumMod val="75000"/>
                    <a:lumOff val="25000"/>
                  </a:schemeClr>
                </a:solidFill>
              </a:rPr>
              <a:t>Long time frame required e.g. 3 years to get EP started </a:t>
            </a:r>
          </a:p>
          <a:p>
            <a:pPr>
              <a:buFont typeface="Courier New" panose="02070309020205020404" pitchFamily="49" charset="0"/>
              <a:buChar char="o"/>
            </a:pPr>
            <a:r>
              <a:rPr lang="en-US" sz="1400" dirty="0">
                <a:solidFill>
                  <a:schemeClr val="tx1">
                    <a:lumMod val="75000"/>
                    <a:lumOff val="25000"/>
                  </a:schemeClr>
                </a:solidFill>
              </a:rPr>
              <a:t>Communication and building networks with many colleagues is essential </a:t>
            </a:r>
          </a:p>
          <a:p>
            <a:pPr>
              <a:buFont typeface="Courier New" panose="02070309020205020404" pitchFamily="49" charset="0"/>
              <a:buChar char="o"/>
            </a:pPr>
            <a:r>
              <a:rPr lang="en-GB" sz="1400" dirty="0">
                <a:solidFill>
                  <a:schemeClr val="tx1">
                    <a:lumMod val="75000"/>
                    <a:lumOff val="25000"/>
                  </a:schemeClr>
                </a:solidFill>
              </a:rPr>
              <a:t>Place-conscious teaching practices:</a:t>
            </a:r>
          </a:p>
          <a:p>
            <a:pPr marL="0" indent="0">
              <a:buNone/>
            </a:pPr>
            <a:r>
              <a:rPr lang="en-US" sz="1400" dirty="0">
                <a:solidFill>
                  <a:schemeClr val="tx1">
                    <a:lumMod val="75000"/>
                    <a:lumOff val="25000"/>
                  </a:schemeClr>
                </a:solidFill>
              </a:rPr>
              <a:t>    </a:t>
            </a:r>
            <a:r>
              <a:rPr lang="en-US" sz="1400" i="1" dirty="0">
                <a:solidFill>
                  <a:schemeClr val="tx1">
                    <a:lumMod val="75000"/>
                    <a:lumOff val="25000"/>
                  </a:schemeClr>
                </a:solidFill>
              </a:rPr>
              <a:t> </a:t>
            </a:r>
            <a:r>
              <a:rPr lang="en-US" sz="1400" dirty="0">
                <a:solidFill>
                  <a:schemeClr val="tx1">
                    <a:lumMod val="75000"/>
                    <a:lumOff val="25000"/>
                  </a:schemeClr>
                </a:solidFill>
              </a:rPr>
              <a:t>strong resilience e.g. pre-COVID connectivity via IT;</a:t>
            </a:r>
          </a:p>
          <a:p>
            <a:pPr marL="0" indent="0">
              <a:buNone/>
            </a:pPr>
            <a:r>
              <a:rPr lang="en-US" sz="1400" dirty="0">
                <a:solidFill>
                  <a:schemeClr val="tx1">
                    <a:lumMod val="75000"/>
                    <a:lumOff val="25000"/>
                  </a:schemeClr>
                </a:solidFill>
              </a:rPr>
              <a:t>     all through schools and even weekly boarding; </a:t>
            </a:r>
          </a:p>
          <a:p>
            <a:pPr marL="0" indent="0">
              <a:buNone/>
            </a:pPr>
            <a:r>
              <a:rPr lang="en-US" sz="1400" dirty="0">
                <a:solidFill>
                  <a:schemeClr val="tx1">
                    <a:lumMod val="75000"/>
                    <a:lumOff val="25000"/>
                  </a:schemeClr>
                </a:solidFill>
              </a:rPr>
              <a:t>    curricula using the natural environment; </a:t>
            </a:r>
          </a:p>
          <a:p>
            <a:pPr marL="0" indent="0">
              <a:buNone/>
            </a:pPr>
            <a:r>
              <a:rPr lang="en-US" sz="1400" dirty="0">
                <a:solidFill>
                  <a:schemeClr val="tx1">
                    <a:lumMod val="75000"/>
                    <a:lumOff val="25000"/>
                  </a:schemeClr>
                </a:solidFill>
              </a:rPr>
              <a:t>    post-16 opportunities for students a concern.</a:t>
            </a:r>
          </a:p>
          <a:p>
            <a:pPr marL="0" indent="0">
              <a:buNone/>
            </a:pPr>
            <a:r>
              <a:rPr lang="en-US" dirty="0">
                <a:solidFill>
                  <a:schemeClr val="tx1">
                    <a:lumMod val="75000"/>
                    <a:lumOff val="25000"/>
                  </a:schemeClr>
                </a:solidFill>
              </a:rPr>
              <a:t>  </a:t>
            </a:r>
            <a:endParaRPr lang="en-GB" dirty="0">
              <a:solidFill>
                <a:schemeClr val="tx1">
                  <a:lumMod val="75000"/>
                  <a:lumOff val="25000"/>
                </a:schemeClr>
              </a:solidFill>
            </a:endParaRPr>
          </a:p>
          <a:p>
            <a:pPr marL="0" indent="0">
              <a:buNone/>
            </a:pPr>
            <a:endParaRPr lang="en-GB" dirty="0">
              <a:solidFill>
                <a:schemeClr val="tx1">
                  <a:lumMod val="75000"/>
                  <a:lumOff val="25000"/>
                </a:schemeClr>
              </a:solidFill>
            </a:endParaRPr>
          </a:p>
          <a:p>
            <a:pPr marL="0" indent="0">
              <a:buNone/>
            </a:pPr>
            <a:endParaRPr lang="en-GB" dirty="0">
              <a:solidFill>
                <a:schemeClr val="tx1">
                  <a:lumMod val="75000"/>
                  <a:lumOff val="25000"/>
                </a:schemeClr>
              </a:solidFill>
            </a:endParaRPr>
          </a:p>
        </p:txBody>
      </p:sp>
      <p:cxnSp>
        <p:nvCxnSpPr>
          <p:cNvPr id="29" name="Straight Connector 28">
            <a:extLst>
              <a:ext uri="{FF2B5EF4-FFF2-40B4-BE49-F238E27FC236}">
                <a16:creationId xmlns:a16="http://schemas.microsoft.com/office/drawing/2014/main" id="{0DD76B5F-5BAA-48C6-9065-9AEF15D30B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0025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3E25BDA2-3F4D-4B38-90E7-989465ECDD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4" name="Rectangle 73">
            <a:extLst>
              <a:ext uri="{FF2B5EF4-FFF2-40B4-BE49-F238E27FC236}">
                <a16:creationId xmlns:a16="http://schemas.microsoft.com/office/drawing/2014/main" id="{F65EEA05-AD42-442F-B6C6-CB9FC28942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3">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Rectangle 75">
            <a:extLst>
              <a:ext uri="{FF2B5EF4-FFF2-40B4-BE49-F238E27FC236}">
                <a16:creationId xmlns:a16="http://schemas.microsoft.com/office/drawing/2014/main" id="{BC96869A-A70D-42F7-876F-605CB1718F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78" name="Rectangle 77">
            <a:extLst>
              <a:ext uri="{FF2B5EF4-FFF2-40B4-BE49-F238E27FC236}">
                <a16:creationId xmlns:a16="http://schemas.microsoft.com/office/drawing/2014/main" id="{6CD407CC-EF5C-486F-9A14-7F681F986D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30721" name="Title 1">
            <a:extLst>
              <a:ext uri="{FF2B5EF4-FFF2-40B4-BE49-F238E27FC236}">
                <a16:creationId xmlns:a16="http://schemas.microsoft.com/office/drawing/2014/main" id="{D3D24822-87F9-9D42-B1F1-2B046DA150D4}"/>
              </a:ext>
            </a:extLst>
          </p:cNvPr>
          <p:cNvSpPr>
            <a:spLocks noGrp="1"/>
          </p:cNvSpPr>
          <p:nvPr>
            <p:ph type="title"/>
          </p:nvPr>
        </p:nvSpPr>
        <p:spPr>
          <a:xfrm>
            <a:off x="7294188" y="1420706"/>
            <a:ext cx="3962384" cy="4016587"/>
          </a:xfrm>
        </p:spPr>
        <p:txBody>
          <a:bodyPr>
            <a:normAutofit/>
          </a:bodyPr>
          <a:lstStyle/>
          <a:p>
            <a:r>
              <a:rPr lang="en-US" altLang="en-US" sz="3600" dirty="0"/>
              <a:t>Meeting the EP’s core objectives? </a:t>
            </a:r>
          </a:p>
        </p:txBody>
      </p:sp>
      <p:sp>
        <p:nvSpPr>
          <p:cNvPr id="7" name="Content Placeholder 6">
            <a:extLst>
              <a:ext uri="{FF2B5EF4-FFF2-40B4-BE49-F238E27FC236}">
                <a16:creationId xmlns:a16="http://schemas.microsoft.com/office/drawing/2014/main" id="{CF478AD7-20E6-414B-9CD0-C1705FD4C32F}"/>
              </a:ext>
            </a:extLst>
          </p:cNvPr>
          <p:cNvSpPr>
            <a:spLocks noGrp="1"/>
          </p:cNvSpPr>
          <p:nvPr>
            <p:ph idx="1"/>
          </p:nvPr>
        </p:nvSpPr>
        <p:spPr>
          <a:xfrm>
            <a:off x="1440519" y="1420706"/>
            <a:ext cx="5514758" cy="4016587"/>
          </a:xfrm>
        </p:spPr>
        <p:txBody>
          <a:bodyPr anchor="ctr">
            <a:normAutofit/>
          </a:bodyPr>
          <a:lstStyle/>
          <a:p>
            <a:pPr marL="457200" indent="-457200">
              <a:buClr>
                <a:schemeClr val="tx1"/>
              </a:buClr>
              <a:buFont typeface="+mj-lt"/>
              <a:buAutoNum type="arabicPeriod"/>
              <a:defRPr/>
            </a:pPr>
            <a:r>
              <a:rPr lang="en-GB" dirty="0">
                <a:solidFill>
                  <a:schemeClr val="tx1">
                    <a:lumMod val="75000"/>
                    <a:lumOff val="25000"/>
                  </a:schemeClr>
                </a:solidFill>
                <a:latin typeface="+mj-lt"/>
              </a:rPr>
              <a:t>Increase trainee supply in areas of poor teacher recruitment and retention?  √</a:t>
            </a:r>
          </a:p>
          <a:p>
            <a:pPr marL="457200" indent="-457200">
              <a:buClr>
                <a:schemeClr val="tx1"/>
              </a:buClr>
              <a:buFont typeface="+mj-lt"/>
              <a:buAutoNum type="arabicPeriod"/>
              <a:defRPr/>
            </a:pPr>
            <a:r>
              <a:rPr lang="en-GB" dirty="0">
                <a:solidFill>
                  <a:schemeClr val="tx1">
                    <a:lumMod val="75000"/>
                    <a:lumOff val="25000"/>
                  </a:schemeClr>
                </a:solidFill>
                <a:latin typeface="+mj-lt"/>
              </a:rPr>
              <a:t>Improve the supply of newly qualified teachers to category 3 and 4 schools located in challenging areas?  √</a:t>
            </a:r>
          </a:p>
          <a:p>
            <a:pPr marL="457200" indent="-457200">
              <a:buClr>
                <a:schemeClr val="tx1"/>
              </a:buClr>
              <a:buFont typeface="+mj-lt"/>
              <a:buAutoNum type="arabicPeriod"/>
              <a:defRPr/>
            </a:pPr>
            <a:r>
              <a:rPr lang="en-GB" dirty="0">
                <a:solidFill>
                  <a:schemeClr val="tx1">
                    <a:lumMod val="75000"/>
                    <a:lumOff val="25000"/>
                  </a:schemeClr>
                </a:solidFill>
                <a:latin typeface="+mj-lt"/>
              </a:rPr>
              <a:t>Promote category 3 and 4 school improvement through their involvement in ITT?    √</a:t>
            </a:r>
          </a:p>
          <a:p>
            <a:pPr marL="457200" indent="-457200">
              <a:buClr>
                <a:schemeClr val="tx1"/>
              </a:buClr>
              <a:buFont typeface="+mj-lt"/>
              <a:buAutoNum type="arabicPeriod"/>
              <a:defRPr/>
            </a:pPr>
            <a:r>
              <a:rPr lang="en-GB" dirty="0">
                <a:solidFill>
                  <a:schemeClr val="tx1">
                    <a:lumMod val="75000"/>
                    <a:lumOff val="25000"/>
                  </a:schemeClr>
                </a:solidFill>
                <a:latin typeface="+mj-lt"/>
              </a:rPr>
              <a:t>Remove obstacles to social mobility?* √</a:t>
            </a:r>
          </a:p>
          <a:p>
            <a:pPr>
              <a:buFont typeface="+mj-lt"/>
              <a:buAutoNum type="arabicPeriod"/>
              <a:defRPr/>
            </a:pPr>
            <a:endParaRPr lang="en-US" dirty="0">
              <a:solidFill>
                <a:schemeClr val="tx1">
                  <a:lumMod val="75000"/>
                  <a:lumOff val="25000"/>
                </a:schemeClr>
              </a:solidFill>
            </a:endParaRPr>
          </a:p>
        </p:txBody>
      </p:sp>
      <p:cxnSp>
        <p:nvCxnSpPr>
          <p:cNvPr id="80" name="Straight Connector 79">
            <a:extLst>
              <a:ext uri="{FF2B5EF4-FFF2-40B4-BE49-F238E27FC236}">
                <a16:creationId xmlns:a16="http://schemas.microsoft.com/office/drawing/2014/main" id="{0DD76B5F-5BAA-48C6-9065-9AEF15D30B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BB343C9-6B08-2446-84D6-3AC72208DC71}"/>
              </a:ext>
            </a:extLst>
          </p:cNvPr>
          <p:cNvSpPr txBox="1"/>
          <p:nvPr/>
        </p:nvSpPr>
        <p:spPr>
          <a:xfrm>
            <a:off x="8061434" y="4256690"/>
            <a:ext cx="2984938" cy="646331"/>
          </a:xfrm>
          <a:prstGeom prst="rect">
            <a:avLst/>
          </a:prstGeom>
          <a:noFill/>
        </p:spPr>
        <p:txBody>
          <a:bodyPr wrap="square" rtlCol="0">
            <a:spAutoFit/>
          </a:bodyPr>
          <a:lstStyle/>
          <a:p>
            <a:r>
              <a:rPr lang="en-GB" dirty="0"/>
              <a:t>Nowhere becomes somewhere, again … </a:t>
            </a:r>
          </a:p>
        </p:txBody>
      </p:sp>
    </p:spTree>
    <p:extLst>
      <p:ext uri="{BB962C8B-B14F-4D97-AF65-F5344CB8AC3E}">
        <p14:creationId xmlns:p14="http://schemas.microsoft.com/office/powerpoint/2010/main" val="327723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3">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E9129350-C7B3-0542-9A99-7481A3BD4EE6}"/>
              </a:ext>
            </a:extLst>
          </p:cNvPr>
          <p:cNvSpPr>
            <a:spLocks noGrp="1"/>
          </p:cNvSpPr>
          <p:nvPr>
            <p:ph type="title"/>
          </p:nvPr>
        </p:nvSpPr>
        <p:spPr>
          <a:xfrm>
            <a:off x="7532835" y="1420706"/>
            <a:ext cx="3466540" cy="4016587"/>
          </a:xfrm>
        </p:spPr>
        <p:txBody>
          <a:bodyPr>
            <a:normAutofit/>
          </a:bodyPr>
          <a:lstStyle/>
          <a:p>
            <a:r>
              <a:rPr lang="en-GB" sz="1800" b="1" dirty="0"/>
              <a:t>Social Mobility </a:t>
            </a:r>
            <a:r>
              <a:rPr lang="en-GB" sz="1400" dirty="0"/>
              <a:t/>
            </a:r>
            <a:br>
              <a:rPr lang="en-GB" sz="1400" dirty="0"/>
            </a:br>
            <a:r>
              <a:rPr lang="en-GB" sz="1400" dirty="0"/>
              <a:t/>
            </a:r>
            <a:br>
              <a:rPr lang="en-GB" sz="1400" dirty="0"/>
            </a:br>
            <a:r>
              <a:rPr lang="en-US" sz="1400" dirty="0"/>
              <a:t/>
            </a:r>
            <a:br>
              <a:rPr lang="en-US" sz="1400" dirty="0"/>
            </a:br>
            <a:r>
              <a:rPr lang="en-US" sz="1400" dirty="0"/>
              <a:t>“Social mobility is about ensuring that a person’s occupation and income are not tied to where they started in life. It is also about fairness across society and making sure that people of all backgrounds get equal opportunities in early years, at school, in universities and in work.”</a:t>
            </a:r>
            <a:br>
              <a:rPr lang="en-US" sz="1400" dirty="0"/>
            </a:br>
            <a:r>
              <a:rPr lang="en-US" sz="1400" dirty="0"/>
              <a:t/>
            </a:r>
            <a:br>
              <a:rPr lang="en-US" sz="1400" dirty="0"/>
            </a:br>
            <a:r>
              <a:rPr lang="en-US" sz="1400" dirty="0">
                <a:solidFill>
                  <a:schemeClr val="tx1"/>
                </a:solidFill>
              </a:rPr>
              <a:t>In ‘State of the Nation 2018-19: Social Mobility in Great Britain - Summary’</a:t>
            </a:r>
            <a:endParaRPr lang="en-GB" sz="1400" dirty="0">
              <a:solidFill>
                <a:schemeClr val="tx1"/>
              </a:solidFill>
            </a:endParaRPr>
          </a:p>
        </p:txBody>
      </p:sp>
      <p:sp>
        <p:nvSpPr>
          <p:cNvPr id="3" name="Content Placeholder 2">
            <a:extLst>
              <a:ext uri="{FF2B5EF4-FFF2-40B4-BE49-F238E27FC236}">
                <a16:creationId xmlns:a16="http://schemas.microsoft.com/office/drawing/2014/main" id="{31A386B7-36F1-D749-B346-86B465A9EE22}"/>
              </a:ext>
            </a:extLst>
          </p:cNvPr>
          <p:cNvSpPr>
            <a:spLocks noGrp="1"/>
          </p:cNvSpPr>
          <p:nvPr>
            <p:ph idx="1"/>
          </p:nvPr>
        </p:nvSpPr>
        <p:spPr>
          <a:xfrm>
            <a:off x="1113416" y="1129257"/>
            <a:ext cx="5927371" cy="4708125"/>
          </a:xfrm>
        </p:spPr>
        <p:txBody>
          <a:bodyPr anchor="ctr">
            <a:normAutofit fontScale="92500" lnSpcReduction="10000"/>
          </a:bodyPr>
          <a:lstStyle/>
          <a:p>
            <a:pPr marL="0" indent="0">
              <a:lnSpc>
                <a:spcPct val="90000"/>
              </a:lnSpc>
              <a:buNone/>
            </a:pPr>
            <a:endParaRPr lang="en-GB" b="1" dirty="0"/>
          </a:p>
          <a:p>
            <a:pPr marL="0" indent="0">
              <a:lnSpc>
                <a:spcPct val="90000"/>
              </a:lnSpc>
              <a:buNone/>
            </a:pPr>
            <a:r>
              <a:rPr lang="en-GB" sz="1900" b="1" dirty="0"/>
              <a:t>Desired outputs and criteria for success identified by </a:t>
            </a:r>
            <a:r>
              <a:rPr lang="en-GB" sz="1900" b="1" dirty="0" err="1"/>
              <a:t>DfE</a:t>
            </a:r>
            <a:endParaRPr lang="en-GB" sz="1900" b="1" dirty="0"/>
          </a:p>
          <a:p>
            <a:pPr marL="0" indent="0">
              <a:lnSpc>
                <a:spcPct val="90000"/>
              </a:lnSpc>
              <a:buNone/>
            </a:pPr>
            <a:endParaRPr lang="en-US" b="1" dirty="0">
              <a:solidFill>
                <a:schemeClr val="tx1">
                  <a:lumMod val="75000"/>
                  <a:lumOff val="25000"/>
                </a:schemeClr>
              </a:solidFill>
            </a:endParaRPr>
          </a:p>
          <a:p>
            <a:pPr marL="0" indent="0">
              <a:lnSpc>
                <a:spcPct val="90000"/>
              </a:lnSpc>
              <a:buNone/>
            </a:pPr>
            <a:r>
              <a:rPr lang="en-US" sz="1400" b="1" dirty="0">
                <a:solidFill>
                  <a:schemeClr val="tx1">
                    <a:lumMod val="75000"/>
                    <a:lumOff val="25000"/>
                  </a:schemeClr>
                </a:solidFill>
              </a:rPr>
              <a:t>New teachers</a:t>
            </a:r>
            <a:endParaRPr lang="en-GB" sz="1400" b="1" dirty="0">
              <a:solidFill>
                <a:schemeClr val="tx1">
                  <a:lumMod val="75000"/>
                  <a:lumOff val="25000"/>
                </a:schemeClr>
              </a:solidFill>
            </a:endParaRPr>
          </a:p>
          <a:p>
            <a:pPr>
              <a:lnSpc>
                <a:spcPct val="90000"/>
              </a:lnSpc>
              <a:buFont typeface="Arial" panose="020B0604020202020204" pitchFamily="34" charset="0"/>
              <a:buChar char="•"/>
            </a:pPr>
            <a:r>
              <a:rPr lang="en-GB" sz="1400" dirty="0">
                <a:solidFill>
                  <a:schemeClr val="tx1">
                    <a:lumMod val="75000"/>
                    <a:lumOff val="25000"/>
                  </a:schemeClr>
                </a:solidFill>
              </a:rPr>
              <a:t>Evidence that objectives 1-3 (see above) have been met are all indicators that obstacles to social mobility have been improved.</a:t>
            </a:r>
          </a:p>
          <a:p>
            <a:pPr>
              <a:lnSpc>
                <a:spcPct val="90000"/>
              </a:lnSpc>
              <a:buFont typeface="Arial" panose="020B0604020202020204" pitchFamily="34" charset="0"/>
              <a:buChar char="•"/>
            </a:pPr>
            <a:r>
              <a:rPr lang="en-GB" sz="1400" dirty="0">
                <a:solidFill>
                  <a:schemeClr val="tx1">
                    <a:lumMod val="75000"/>
                    <a:lumOff val="25000"/>
                  </a:schemeClr>
                </a:solidFill>
              </a:rPr>
              <a:t>Unqualified graduate teacher(s) training to be a teacher as a result of the ITT Expansion pilot</a:t>
            </a:r>
          </a:p>
          <a:p>
            <a:pPr>
              <a:lnSpc>
                <a:spcPct val="90000"/>
              </a:lnSpc>
              <a:buFont typeface="Arial" panose="020B0604020202020204" pitchFamily="34" charset="0"/>
              <a:buChar char="•"/>
            </a:pPr>
            <a:r>
              <a:rPr lang="en-GB" sz="1400" dirty="0">
                <a:solidFill>
                  <a:schemeClr val="tx1">
                    <a:lumMod val="75000"/>
                    <a:lumOff val="25000"/>
                  </a:schemeClr>
                </a:solidFill>
              </a:rPr>
              <a:t>Teaching Assistants with a degree training to be a teacher as a result of the ITT Expansion pilot</a:t>
            </a:r>
          </a:p>
          <a:p>
            <a:pPr>
              <a:lnSpc>
                <a:spcPct val="90000"/>
              </a:lnSpc>
              <a:buFont typeface="Arial" panose="020B0604020202020204" pitchFamily="34" charset="0"/>
              <a:buChar char="•"/>
            </a:pPr>
            <a:r>
              <a:rPr lang="en-GB" sz="1400" dirty="0">
                <a:solidFill>
                  <a:schemeClr val="tx1">
                    <a:lumMod val="75000"/>
                    <a:lumOff val="25000"/>
                  </a:schemeClr>
                </a:solidFill>
              </a:rPr>
              <a:t>Unqualified teachers undertaking the Assessment Only route to gain QTS</a:t>
            </a:r>
          </a:p>
          <a:p>
            <a:pPr marL="0" indent="0">
              <a:lnSpc>
                <a:spcPct val="90000"/>
              </a:lnSpc>
              <a:buNone/>
            </a:pPr>
            <a:r>
              <a:rPr lang="en-US" sz="1400" b="1" dirty="0">
                <a:solidFill>
                  <a:schemeClr val="tx1">
                    <a:lumMod val="75000"/>
                    <a:lumOff val="25000"/>
                  </a:schemeClr>
                </a:solidFill>
              </a:rPr>
              <a:t>School leadership</a:t>
            </a:r>
            <a:endParaRPr lang="en-GB" sz="1400" b="1" dirty="0">
              <a:solidFill>
                <a:schemeClr val="tx1">
                  <a:lumMod val="75000"/>
                  <a:lumOff val="25000"/>
                </a:schemeClr>
              </a:solidFill>
            </a:endParaRPr>
          </a:p>
          <a:p>
            <a:pPr>
              <a:lnSpc>
                <a:spcPct val="90000"/>
              </a:lnSpc>
              <a:buFont typeface="Arial" panose="020B0604020202020204" pitchFamily="34" charset="0"/>
              <a:buChar char="•"/>
            </a:pPr>
            <a:r>
              <a:rPr lang="en-GB" sz="1400" dirty="0">
                <a:solidFill>
                  <a:schemeClr val="tx1">
                    <a:lumMod val="75000"/>
                    <a:lumOff val="25000"/>
                  </a:schemeClr>
                </a:solidFill>
              </a:rPr>
              <a:t>Teachers undertaking CPD/mentor training to mentor trainees.</a:t>
            </a:r>
          </a:p>
          <a:p>
            <a:pPr>
              <a:lnSpc>
                <a:spcPct val="90000"/>
              </a:lnSpc>
              <a:buFont typeface="Arial" panose="020B0604020202020204" pitchFamily="34" charset="0"/>
              <a:buChar char="•"/>
            </a:pPr>
            <a:r>
              <a:rPr lang="en-GB" sz="1400" dirty="0">
                <a:solidFill>
                  <a:schemeClr val="tx1">
                    <a:lumMod val="75000"/>
                    <a:lumOff val="25000"/>
                  </a:schemeClr>
                </a:solidFill>
              </a:rPr>
              <a:t>Teachers becoming school leaders.</a:t>
            </a:r>
          </a:p>
          <a:p>
            <a:pPr>
              <a:lnSpc>
                <a:spcPct val="90000"/>
              </a:lnSpc>
              <a:buFont typeface="Arial" panose="020B0604020202020204" pitchFamily="34" charset="0"/>
              <a:buChar char="•"/>
            </a:pPr>
            <a:r>
              <a:rPr lang="en-GB" sz="1400" dirty="0">
                <a:solidFill>
                  <a:schemeClr val="tx1">
                    <a:lumMod val="75000"/>
                    <a:lumOff val="25000"/>
                  </a:schemeClr>
                </a:solidFill>
              </a:rPr>
              <a:t>Evidence of school improvement, for example improvement in school Ofsted rating: 4 to 3 or 3 to 2 (or 1)</a:t>
            </a:r>
          </a:p>
          <a:p>
            <a:pPr>
              <a:lnSpc>
                <a:spcPct val="90000"/>
              </a:lnSpc>
              <a:buFont typeface="Arial" panose="020B0604020202020204" pitchFamily="34" charset="0"/>
              <a:buChar char="•"/>
            </a:pPr>
            <a:r>
              <a:rPr lang="en-GB" sz="1400" dirty="0">
                <a:solidFill>
                  <a:schemeClr val="tx1">
                    <a:lumMod val="75000"/>
                    <a:lumOff val="25000"/>
                  </a:schemeClr>
                </a:solidFill>
              </a:rPr>
              <a:t>Improved school governance and leadership</a:t>
            </a:r>
          </a:p>
          <a:p>
            <a:pPr marL="0" indent="0">
              <a:lnSpc>
                <a:spcPct val="90000"/>
              </a:lnSpc>
              <a:buNone/>
            </a:pPr>
            <a:endParaRPr lang="en-GB" sz="2000" dirty="0">
              <a:solidFill>
                <a:schemeClr val="tx1">
                  <a:lumMod val="75000"/>
                  <a:lumOff val="25000"/>
                </a:schemeClr>
              </a:solidFill>
            </a:endParaRPr>
          </a:p>
          <a:p>
            <a:pPr>
              <a:lnSpc>
                <a:spcPct val="90000"/>
              </a:lnSpc>
            </a:pPr>
            <a:endParaRPr lang="en-GB" sz="700" dirty="0">
              <a:solidFill>
                <a:schemeClr val="tx1">
                  <a:lumMod val="75000"/>
                  <a:lumOff val="25000"/>
                </a:schemeClr>
              </a:solidFill>
            </a:endParaRP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675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B537E11D-2F83-D549-B16A-40999A259517}"/>
              </a:ext>
            </a:extLst>
          </p:cNvPr>
          <p:cNvSpPr>
            <a:spLocks noGrp="1"/>
          </p:cNvSpPr>
          <p:nvPr>
            <p:ph type="title"/>
          </p:nvPr>
        </p:nvSpPr>
        <p:spPr>
          <a:xfrm>
            <a:off x="4714480" y="752848"/>
            <a:ext cx="9792208" cy="1527078"/>
          </a:xfrm>
        </p:spPr>
        <p:txBody>
          <a:bodyPr>
            <a:normAutofit/>
          </a:bodyPr>
          <a:lstStyle/>
          <a:p>
            <a:r>
              <a:rPr lang="en-US" sz="2200" dirty="0">
                <a:solidFill>
                  <a:schemeClr val="tx1"/>
                </a:solidFill>
              </a:rPr>
              <a:t>Experiences of </a:t>
            </a:r>
            <a:br>
              <a:rPr lang="en-US" sz="2200" dirty="0">
                <a:solidFill>
                  <a:schemeClr val="tx1"/>
                </a:solidFill>
              </a:rPr>
            </a:br>
            <a:r>
              <a:rPr lang="en-US" sz="2200" dirty="0">
                <a:solidFill>
                  <a:schemeClr val="tx1"/>
                </a:solidFill>
              </a:rPr>
              <a:t>‘EP’ participants …</a:t>
            </a:r>
            <a:r>
              <a:rPr lang="en-GB" dirty="0"/>
              <a:t/>
            </a:r>
            <a:br>
              <a:rPr lang="en-GB" dirty="0"/>
            </a:br>
            <a:endParaRPr lang="en-GB" dirty="0"/>
          </a:p>
        </p:txBody>
      </p:sp>
      <p:sp>
        <p:nvSpPr>
          <p:cNvPr id="6" name="TextBox 5">
            <a:extLst>
              <a:ext uri="{FF2B5EF4-FFF2-40B4-BE49-F238E27FC236}">
                <a16:creationId xmlns:a16="http://schemas.microsoft.com/office/drawing/2014/main" id="{7DB96FF4-0A4A-2A4D-B74A-C4ECCEEEFD4D}"/>
              </a:ext>
            </a:extLst>
          </p:cNvPr>
          <p:cNvSpPr txBox="1"/>
          <p:nvPr/>
        </p:nvSpPr>
        <p:spPr>
          <a:xfrm>
            <a:off x="4322596" y="1863445"/>
            <a:ext cx="3100552" cy="4401205"/>
          </a:xfrm>
          <a:prstGeom prst="rect">
            <a:avLst/>
          </a:prstGeom>
          <a:noFill/>
        </p:spPr>
        <p:txBody>
          <a:bodyPr wrap="square" rtlCol="0">
            <a:spAutoFit/>
          </a:bodyPr>
          <a:lstStyle/>
          <a:p>
            <a:pPr algn="ctr"/>
            <a:r>
              <a:rPr lang="en-GB" sz="1200" b="1" dirty="0"/>
              <a:t>Trainee/NQT</a:t>
            </a:r>
          </a:p>
          <a:p>
            <a:pPr algn="just"/>
            <a:endParaRPr lang="en-GB" sz="1200" dirty="0"/>
          </a:p>
          <a:p>
            <a:pPr algn="just"/>
            <a:r>
              <a:rPr lang="en-GB" sz="1200" dirty="0"/>
              <a:t>Rewards: Amazing experiences each day! I have been privileged to see up close a learner’s journey from Y1 to Y6 .. even then through to KS4 … that is the beauty of being in a ‘through school’. </a:t>
            </a:r>
          </a:p>
          <a:p>
            <a:pPr lvl="0" algn="just"/>
            <a:endParaRPr lang="en-GB" sz="1200" dirty="0"/>
          </a:p>
          <a:p>
            <a:pPr lvl="0" algn="just"/>
            <a:r>
              <a:rPr lang="en-GB" sz="1200" dirty="0"/>
              <a:t>Special relationship between teacher, pupils and families; privileged role model situation; they trust you so much, and I place so much trust in them.</a:t>
            </a:r>
          </a:p>
          <a:p>
            <a:pPr lvl="0" algn="just"/>
            <a:endParaRPr lang="en-GB" sz="1200" dirty="0"/>
          </a:p>
          <a:p>
            <a:pPr algn="just"/>
            <a:r>
              <a:rPr lang="en-GB" sz="1200" dirty="0"/>
              <a:t>Challenge: being professional at all times – you cannot be in the pub, have too many drinks – in such a small community everything you do has an impact. That can be good, as well as bad! </a:t>
            </a:r>
          </a:p>
          <a:p>
            <a:pPr lvl="0"/>
            <a:endParaRPr lang="en-GB" sz="1000" dirty="0"/>
          </a:p>
          <a:p>
            <a:endParaRPr lang="en-GB" dirty="0"/>
          </a:p>
        </p:txBody>
      </p:sp>
      <p:sp>
        <p:nvSpPr>
          <p:cNvPr id="13" name="TextBox 12">
            <a:extLst>
              <a:ext uri="{FF2B5EF4-FFF2-40B4-BE49-F238E27FC236}">
                <a16:creationId xmlns:a16="http://schemas.microsoft.com/office/drawing/2014/main" id="{F0207CDB-E35C-174D-B1CB-D90638A706A7}"/>
              </a:ext>
            </a:extLst>
          </p:cNvPr>
          <p:cNvSpPr txBox="1"/>
          <p:nvPr/>
        </p:nvSpPr>
        <p:spPr>
          <a:xfrm>
            <a:off x="8187559" y="1001671"/>
            <a:ext cx="3172512" cy="5262979"/>
          </a:xfrm>
          <a:prstGeom prst="rect">
            <a:avLst/>
          </a:prstGeom>
          <a:noFill/>
        </p:spPr>
        <p:txBody>
          <a:bodyPr wrap="square" rtlCol="0">
            <a:spAutoFit/>
          </a:bodyPr>
          <a:lstStyle/>
          <a:p>
            <a:pPr algn="ctr"/>
            <a:r>
              <a:rPr lang="en-GB" sz="1200" b="1" dirty="0"/>
              <a:t>Director of SCITT</a:t>
            </a:r>
          </a:p>
          <a:p>
            <a:endParaRPr lang="en-GB" sz="1200" dirty="0"/>
          </a:p>
          <a:p>
            <a:pPr algn="just"/>
            <a:r>
              <a:rPr lang="en-GB" sz="1200" dirty="0"/>
              <a:t>Per capita funding for the majority of Cornwall schools is very low and so remain hugely underfunded; due to this, many school staff have more than one responsibility.</a:t>
            </a:r>
          </a:p>
          <a:p>
            <a:pPr algn="just"/>
            <a:endParaRPr lang="en-GB" sz="1200" dirty="0"/>
          </a:p>
          <a:p>
            <a:pPr algn="just"/>
            <a:r>
              <a:rPr lang="en-GB" sz="1200" dirty="0"/>
              <a:t>We pride ourselves on being a service that trains local people who will then become teachers in local schools. A lot of our applicants like this model – and could not afford to travel over the bridge to live away from home and all that implies in terms of costs and being away from home for long periods of time; therefore, we’re clearly providing a vital service for our isolated communities.</a:t>
            </a:r>
          </a:p>
          <a:p>
            <a:pPr algn="just"/>
            <a:endParaRPr lang="en-GB" sz="1200" dirty="0"/>
          </a:p>
          <a:p>
            <a:pPr algn="just"/>
            <a:r>
              <a:rPr lang="en-GB" sz="1200" dirty="0"/>
              <a:t>Highly skilled trainees in placement schools act as positive role models to communities exhibiting mobility issues and this theme is embedded throughout a programme that is designed to meet the needs of all learners. </a:t>
            </a:r>
          </a:p>
          <a:p>
            <a:endParaRPr lang="en-GB" sz="1200" dirty="0"/>
          </a:p>
        </p:txBody>
      </p:sp>
      <p:sp>
        <p:nvSpPr>
          <p:cNvPr id="16" name="TextBox 15">
            <a:extLst>
              <a:ext uri="{FF2B5EF4-FFF2-40B4-BE49-F238E27FC236}">
                <a16:creationId xmlns:a16="http://schemas.microsoft.com/office/drawing/2014/main" id="{432C4272-7739-5543-BD55-4BFEEE46A509}"/>
              </a:ext>
            </a:extLst>
          </p:cNvPr>
          <p:cNvSpPr txBox="1"/>
          <p:nvPr/>
        </p:nvSpPr>
        <p:spPr>
          <a:xfrm>
            <a:off x="368042" y="936477"/>
            <a:ext cx="3246803" cy="4616648"/>
          </a:xfrm>
          <a:prstGeom prst="rect">
            <a:avLst/>
          </a:prstGeom>
          <a:noFill/>
        </p:spPr>
        <p:txBody>
          <a:bodyPr wrap="square" rtlCol="0">
            <a:spAutoFit/>
          </a:bodyPr>
          <a:lstStyle/>
          <a:p>
            <a:pPr algn="ctr"/>
            <a:r>
              <a:rPr lang="en-GB" sz="1200" b="1" dirty="0"/>
              <a:t>Professional Tutor</a:t>
            </a:r>
          </a:p>
          <a:p>
            <a:pPr algn="just"/>
            <a:endParaRPr lang="en-GB" sz="1200" dirty="0"/>
          </a:p>
          <a:p>
            <a:pPr algn="just"/>
            <a:r>
              <a:rPr lang="en-GB" sz="1200" dirty="0"/>
              <a:t>I have a personal determination to improve and raise standards; although due to our location, we have encountered professional isolation in the past. </a:t>
            </a:r>
          </a:p>
          <a:p>
            <a:pPr algn="just"/>
            <a:endParaRPr lang="en-GB" sz="1200" dirty="0"/>
          </a:p>
          <a:p>
            <a:pPr algn="just"/>
            <a:r>
              <a:rPr lang="en-GB" sz="1200" dirty="0"/>
              <a:t>A challenge for us is building a research-informed culture – remaining current. </a:t>
            </a:r>
          </a:p>
          <a:p>
            <a:pPr algn="just"/>
            <a:endParaRPr lang="en-GB" sz="1200" dirty="0"/>
          </a:p>
          <a:p>
            <a:pPr algn="just"/>
            <a:r>
              <a:rPr lang="en-GB" sz="1200" dirty="0"/>
              <a:t>Being both Professional Tutor and Subject Mentor at the same time comes with its challenges but was just about workable as only one trainee  – it helped that she was excellent … such an inquisitive mind and thirst for knowledge.</a:t>
            </a:r>
          </a:p>
          <a:p>
            <a:pPr algn="just"/>
            <a:endParaRPr lang="en-GB" sz="1200" dirty="0"/>
          </a:p>
          <a:p>
            <a:pPr algn="just"/>
            <a:r>
              <a:rPr lang="en-GB" sz="1200" dirty="0"/>
              <a:t>Lots of our pupils lack cultural capital; limited access to cultural experiences - particularly international experiences.</a:t>
            </a:r>
          </a:p>
          <a:p>
            <a:endParaRPr lang="en-GB" sz="1200" dirty="0"/>
          </a:p>
          <a:p>
            <a:endParaRPr lang="en-GB" sz="1200" dirty="0"/>
          </a:p>
          <a:p>
            <a:endParaRPr lang="en-GB" dirty="0"/>
          </a:p>
        </p:txBody>
      </p:sp>
      <p:sp>
        <p:nvSpPr>
          <p:cNvPr id="3" name="Rectangle 2">
            <a:extLst>
              <a:ext uri="{FF2B5EF4-FFF2-40B4-BE49-F238E27FC236}">
                <a16:creationId xmlns:a16="http://schemas.microsoft.com/office/drawing/2014/main" id="{36B4AB32-CD45-A947-BE6B-50C050B2185A}"/>
              </a:ext>
            </a:extLst>
          </p:cNvPr>
          <p:cNvSpPr/>
          <p:nvPr/>
        </p:nvSpPr>
        <p:spPr>
          <a:xfrm>
            <a:off x="660453" y="5091460"/>
            <a:ext cx="3164704" cy="923330"/>
          </a:xfrm>
          <a:prstGeom prst="rect">
            <a:avLst/>
          </a:prstGeom>
        </p:spPr>
        <p:txBody>
          <a:bodyPr wrap="square">
            <a:spAutoFit/>
          </a:bodyPr>
          <a:lstStyle/>
          <a:p>
            <a:r>
              <a:rPr lang="en-US" b="1" dirty="0"/>
              <a:t>How do we make ITE more sustainable in these schools?</a:t>
            </a:r>
          </a:p>
        </p:txBody>
      </p:sp>
    </p:spTree>
    <p:extLst>
      <p:ext uri="{BB962C8B-B14F-4D97-AF65-F5344CB8AC3E}">
        <p14:creationId xmlns:p14="http://schemas.microsoft.com/office/powerpoint/2010/main" val="3450958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32F73EB-B46F-4F77-B3DC-7C374906F3B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3">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ADDB10B3-CF45-4294-8994-0E8AD1FC6E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5145417F-1D1B-48A7-B4DA-BAD73B02C8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4" name="Rectangle 13">
            <a:extLst>
              <a:ext uri="{FF2B5EF4-FFF2-40B4-BE49-F238E27FC236}">
                <a16:creationId xmlns:a16="http://schemas.microsoft.com/office/drawing/2014/main" id="{13CF9D9F-1672-4D0C-934E-CD9EE1BE54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6" name="Group 15">
            <a:extLst>
              <a:ext uri="{FF2B5EF4-FFF2-40B4-BE49-F238E27FC236}">
                <a16:creationId xmlns:a16="http://schemas.microsoft.com/office/drawing/2014/main" id="{1558C702-CA14-4264-B8FC-A5120F75DE0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7" name="Straight Connector 16">
              <a:extLst>
                <a:ext uri="{FF2B5EF4-FFF2-40B4-BE49-F238E27FC236}">
                  <a16:creationId xmlns:a16="http://schemas.microsoft.com/office/drawing/2014/main" id="{6621A72C-7343-4A22-8700-696C5860A21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B44A4DC-7861-4DCC-9931-5A075855D656}"/>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16C316F-BFB5-424F-A951-E962A3B745C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a16="http://schemas.microsoft.com/office/drawing/2014/main" id="{B66F8A2C-B8CF-4B20-9A73-2ADCF63027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Rectangle 22">
            <a:extLst>
              <a:ext uri="{FF2B5EF4-FFF2-40B4-BE49-F238E27FC236}">
                <a16:creationId xmlns:a16="http://schemas.microsoft.com/office/drawing/2014/main" id="{180C23B1-7427-4DF4-BFF1-60CD7E93BC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3">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B5DD78E9-DE0D-47AF-A0DB-F475221E3D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7" name="Rectangle 26">
            <a:extLst>
              <a:ext uri="{FF2B5EF4-FFF2-40B4-BE49-F238E27FC236}">
                <a16:creationId xmlns:a16="http://schemas.microsoft.com/office/drawing/2014/main" id="{A118D329-2010-4A15-B57C-429FFAE35B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7B69A43F-950B-5C4E-A021-DF4F0F66AAEC}"/>
              </a:ext>
            </a:extLst>
          </p:cNvPr>
          <p:cNvSpPr>
            <a:spLocks noGrp="1"/>
          </p:cNvSpPr>
          <p:nvPr>
            <p:ph type="title"/>
          </p:nvPr>
        </p:nvSpPr>
        <p:spPr>
          <a:xfrm>
            <a:off x="260730" y="906535"/>
            <a:ext cx="6544620" cy="4312402"/>
          </a:xfrm>
        </p:spPr>
        <p:txBody>
          <a:bodyPr vert="horz" lIns="91440" tIns="45720" rIns="91440" bIns="45720" rtlCol="0" anchor="ctr">
            <a:normAutofit/>
          </a:bodyPr>
          <a:lstStyle/>
          <a:p>
            <a:pPr algn="r">
              <a:lnSpc>
                <a:spcPct val="83000"/>
              </a:lnSpc>
            </a:pPr>
            <a:r>
              <a:rPr lang="en-US" sz="3200" cap="all" spc="-100" dirty="0">
                <a:solidFill>
                  <a:schemeClr val="tx1"/>
                </a:solidFill>
              </a:rPr>
              <a:t>Thank You</a:t>
            </a:r>
          </a:p>
        </p:txBody>
      </p:sp>
      <p:sp>
        <p:nvSpPr>
          <p:cNvPr id="3" name="Content Placeholder 2">
            <a:extLst>
              <a:ext uri="{FF2B5EF4-FFF2-40B4-BE49-F238E27FC236}">
                <a16:creationId xmlns:a16="http://schemas.microsoft.com/office/drawing/2014/main" id="{E0FDEEB7-A88F-1C4E-8887-DF4203A7FFEA}"/>
              </a:ext>
            </a:extLst>
          </p:cNvPr>
          <p:cNvSpPr>
            <a:spLocks noGrp="1"/>
          </p:cNvSpPr>
          <p:nvPr>
            <p:ph idx="1"/>
          </p:nvPr>
        </p:nvSpPr>
        <p:spPr>
          <a:xfrm>
            <a:off x="8129871" y="2100928"/>
            <a:ext cx="3246435" cy="4312402"/>
          </a:xfrm>
        </p:spPr>
        <p:txBody>
          <a:bodyPr vert="horz" lIns="91440" tIns="45720" rIns="91440" bIns="45720" rtlCol="0" anchor="ctr">
            <a:normAutofit/>
          </a:bodyPr>
          <a:lstStyle/>
          <a:p>
            <a:pPr marL="0" indent="0">
              <a:spcBef>
                <a:spcPts val="0"/>
              </a:spcBef>
              <a:spcAft>
                <a:spcPts val="600"/>
              </a:spcAft>
              <a:buNone/>
            </a:pPr>
            <a:r>
              <a:rPr lang="en-US" sz="2000" b="1" spc="80" dirty="0"/>
              <a:t>Paul Taylor-McCartney: </a:t>
            </a:r>
          </a:p>
          <a:p>
            <a:pPr marL="0" indent="0">
              <a:spcBef>
                <a:spcPts val="0"/>
              </a:spcBef>
              <a:spcAft>
                <a:spcPts val="600"/>
              </a:spcAft>
              <a:buNone/>
            </a:pPr>
            <a:r>
              <a:rPr lang="en-US" sz="2000" spc="80" dirty="0"/>
              <a:t>E: </a:t>
            </a:r>
            <a:r>
              <a:rPr lang="en-US" sz="2000" spc="80" dirty="0">
                <a:hlinkClick r:id="rId4"/>
              </a:rPr>
              <a:t>pault@truro-penwith.ac.uk</a:t>
            </a:r>
            <a:endParaRPr lang="en-US" sz="2000" spc="80" dirty="0"/>
          </a:p>
          <a:p>
            <a:pPr marL="0" indent="0">
              <a:spcBef>
                <a:spcPts val="0"/>
              </a:spcBef>
              <a:spcAft>
                <a:spcPts val="600"/>
              </a:spcAft>
              <a:buNone/>
            </a:pPr>
            <a:endParaRPr lang="en-US" sz="2000" spc="80" dirty="0"/>
          </a:p>
          <a:p>
            <a:pPr marL="0" indent="0">
              <a:spcBef>
                <a:spcPts val="0"/>
              </a:spcBef>
              <a:spcAft>
                <a:spcPts val="600"/>
              </a:spcAft>
              <a:buNone/>
            </a:pPr>
            <a:r>
              <a:rPr lang="en-US" sz="2000" b="1" spc="80" dirty="0"/>
              <a:t>Dr Anne Parfitt</a:t>
            </a:r>
            <a:r>
              <a:rPr lang="en-US" sz="2000" spc="80" dirty="0"/>
              <a:t>:</a:t>
            </a:r>
          </a:p>
          <a:p>
            <a:pPr marL="0" indent="0">
              <a:spcBef>
                <a:spcPts val="0"/>
              </a:spcBef>
              <a:spcAft>
                <a:spcPts val="600"/>
              </a:spcAft>
              <a:buNone/>
            </a:pPr>
            <a:r>
              <a:rPr lang="en-US" sz="2000" spc="80" dirty="0"/>
              <a:t>E: </a:t>
            </a:r>
            <a:r>
              <a:rPr lang="en-US" sz="2000" spc="80" dirty="0">
                <a:hlinkClick r:id="rId5"/>
              </a:rPr>
              <a:t>a.parfitt@bathspa.ac.uk</a:t>
            </a:r>
            <a:endParaRPr lang="en-US" sz="2000" spc="80" dirty="0"/>
          </a:p>
          <a:p>
            <a:pPr marL="0" indent="0">
              <a:spcBef>
                <a:spcPts val="0"/>
              </a:spcBef>
              <a:spcAft>
                <a:spcPts val="600"/>
              </a:spcAft>
              <a:buNone/>
            </a:pPr>
            <a:endParaRPr lang="en-US" sz="2000" spc="80" dirty="0"/>
          </a:p>
          <a:p>
            <a:pPr marL="0" indent="0">
              <a:spcBef>
                <a:spcPts val="0"/>
              </a:spcBef>
              <a:spcAft>
                <a:spcPts val="600"/>
              </a:spcAft>
              <a:buNone/>
            </a:pPr>
            <a:endParaRPr lang="en-US" sz="2000" spc="80" dirty="0"/>
          </a:p>
          <a:p>
            <a:pPr marL="0" indent="0">
              <a:spcBef>
                <a:spcPts val="0"/>
              </a:spcBef>
              <a:spcAft>
                <a:spcPts val="600"/>
              </a:spcAft>
              <a:buNone/>
            </a:pPr>
            <a:endParaRPr lang="en-US" sz="2000" spc="80" dirty="0"/>
          </a:p>
          <a:p>
            <a:pPr marL="0" indent="0">
              <a:spcBef>
                <a:spcPts val="0"/>
              </a:spcBef>
              <a:spcAft>
                <a:spcPts val="600"/>
              </a:spcAft>
              <a:buNone/>
            </a:pPr>
            <a:endParaRPr lang="en-US" sz="2000" spc="80" dirty="0"/>
          </a:p>
        </p:txBody>
      </p:sp>
      <p:cxnSp>
        <p:nvCxnSpPr>
          <p:cNvPr id="38" name="Straight Connector 28">
            <a:extLst>
              <a:ext uri="{FF2B5EF4-FFF2-40B4-BE49-F238E27FC236}">
                <a16:creationId xmlns:a16="http://schemas.microsoft.com/office/drawing/2014/main" id="{994262BC-EE98-4BD6-82DB-4955E8DCC29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5236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2956" y="1384181"/>
            <a:ext cx="9070848" cy="508000"/>
          </a:xfrm>
        </p:spPr>
        <p:txBody>
          <a:bodyPr/>
          <a:lstStyle/>
          <a:p>
            <a:r>
              <a:rPr lang="en-US" sz="1100" dirty="0"/>
              <a:t>References</a:t>
            </a:r>
            <a:r>
              <a:rPr lang="en-US" dirty="0"/>
              <a:t> </a:t>
            </a:r>
            <a:endParaRPr lang="en-GB" dirty="0"/>
          </a:p>
        </p:txBody>
      </p:sp>
      <p:sp>
        <p:nvSpPr>
          <p:cNvPr id="3" name="Text Placeholder 2"/>
          <p:cNvSpPr>
            <a:spLocks noGrp="1"/>
          </p:cNvSpPr>
          <p:nvPr>
            <p:ph type="body" idx="1"/>
          </p:nvPr>
        </p:nvSpPr>
        <p:spPr>
          <a:xfrm>
            <a:off x="2007475" y="2133600"/>
            <a:ext cx="8626995" cy="3247698"/>
          </a:xfrm>
        </p:spPr>
        <p:txBody>
          <a:bodyPr>
            <a:normAutofit fontScale="70000" lnSpcReduction="20000"/>
          </a:bodyPr>
          <a:lstStyle/>
          <a:p>
            <a:pPr algn="l"/>
            <a:r>
              <a:rPr lang="en-US" sz="1100" dirty="0"/>
              <a:t>Department for Education. (2017). The Expansion Pilot for Initial Teacher Training (ITT) Provision Expansion pilot: opportunity to support schools in greatest need. Retrieved from: https://www.gov.uk/government/news/new-education-and-skills-measures-announced</a:t>
            </a:r>
          </a:p>
          <a:p>
            <a:pPr algn="l"/>
            <a:r>
              <a:rPr lang="en-US" sz="1100" dirty="0"/>
              <a:t>Department for Education. (2017). Unlocking talent: fulfilling potential. A plan for improving social mobility through education.</a:t>
            </a:r>
          </a:p>
          <a:p>
            <a:pPr algn="l"/>
            <a:r>
              <a:rPr lang="en-US" sz="1100" dirty="0"/>
              <a:t>House of Lords. (2019). The Future of Seaside Towns. Regenerating Seaside Towns and Communities Select Committee Report of Session 2017–19. Retrieved from: https://publications.parliament.uk/pa/ld201719/ldselect/ldseaside/320/320.pdf</a:t>
            </a:r>
          </a:p>
          <a:p>
            <a:pPr algn="l"/>
            <a:r>
              <a:rPr lang="en-US" sz="1100" dirty="0"/>
              <a:t>Gruenewald, D. A. (2003). Foundations of Place: A Multidisciplinary Framework for Place-Conscious Education. American Educational Research Journal, 40(3), 619-65 https://www.conftool.com/ecer2021/index.php?page=showAbstract&amp;print=yes&amp;doprint=yes&amp;form_id=1725&amp;show_abstract=1 2/2</a:t>
            </a:r>
          </a:p>
          <a:p>
            <a:pPr algn="l"/>
            <a:r>
              <a:rPr lang="en-US" sz="1100" dirty="0"/>
              <a:t>Lavalley, M. (2018). Out of the Loop: Rural schools are largely left out of research and policy discussions, exacerbating poverty, inequity and isolation. Center for Public Education. National School Boards Association. Virginia, USA. </a:t>
            </a:r>
          </a:p>
          <a:p>
            <a:pPr algn="l"/>
            <a:r>
              <a:rPr lang="en-US" sz="1100" dirty="0"/>
              <a:t>Parfitt, A. (2020). “Turning around coast-based schools: an interpretive narrative analysis of a report on school reform in English coastal communities.” Improving Schools. doi.org/10.1177/1365480220968744</a:t>
            </a:r>
          </a:p>
          <a:p>
            <a:pPr algn="l"/>
            <a:r>
              <a:rPr lang="en-US" sz="1100" dirty="0"/>
              <a:t>Roberts, P., and B. Green. (2013). Researching Rural Places: On Social Justice and Rural Education. Qualitative Enquiry. doi:10.1177/1077800413503795.</a:t>
            </a:r>
          </a:p>
          <a:p>
            <a:pPr algn="l"/>
            <a:r>
              <a:rPr lang="en-US" sz="1100" dirty="0"/>
              <a:t>Schnellert, L. (2020). Place-consciousness and education change networks to empower rural learners. 319-328. In Corbett, M. &amp; Gereluk, D. (Eds.) Rural teacher education: connecting land and people. Springer.</a:t>
            </a:r>
          </a:p>
          <a:p>
            <a:pPr algn="l"/>
            <a:r>
              <a:rPr lang="en-US" sz="1100" dirty="0"/>
              <a:t>Smyth, J., Wrigley, T. and McInerney, P. (2018). Living on the Edge: Rethinking Poverty, Class and Schooling. Oxford. Peter Lang.</a:t>
            </a:r>
          </a:p>
          <a:p>
            <a:pPr algn="l"/>
            <a:r>
              <a:rPr lang="en-US" sz="1100" dirty="0"/>
              <a:t>Social Mobility Commission. (2019). State of the Nation 2018-19: Social Mobility in Great Britain.</a:t>
            </a:r>
          </a:p>
          <a:p>
            <a:pPr algn="l"/>
            <a:r>
              <a:rPr lang="en-US" sz="1100" dirty="0"/>
              <a:t>Thomson, P. (2000). Like schools, educational disadvantage and ‘</a:t>
            </a:r>
            <a:r>
              <a:rPr lang="en-US" sz="1100" dirty="0" err="1"/>
              <a:t>thisness</a:t>
            </a:r>
            <a:r>
              <a:rPr lang="en-US" sz="1100" dirty="0"/>
              <a:t>’. The Australian Educational Researcher, 27(3), 157–172.</a:t>
            </a:r>
          </a:p>
          <a:p>
            <a:pPr algn="l"/>
            <a:r>
              <a:rPr lang="en-US" sz="1100" dirty="0"/>
              <a:t>White, S., and Corbett, M. (2014). Doing Educational Research in Rural Settings. Routledge.</a:t>
            </a:r>
          </a:p>
          <a:p>
            <a:pPr algn="l"/>
            <a:endParaRPr lang="en-GB" dirty="0"/>
          </a:p>
        </p:txBody>
      </p:sp>
    </p:spTree>
    <p:extLst>
      <p:ext uri="{BB962C8B-B14F-4D97-AF65-F5344CB8AC3E}">
        <p14:creationId xmlns:p14="http://schemas.microsoft.com/office/powerpoint/2010/main" val="2777611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8BF0010-A545-7C40-86B4-2CD75D27FF6C}"/>
              </a:ext>
            </a:extLst>
          </p:cNvPr>
          <p:cNvSpPr/>
          <p:nvPr/>
        </p:nvSpPr>
        <p:spPr>
          <a:xfrm>
            <a:off x="6201616" y="3566230"/>
            <a:ext cx="4798724" cy="1938992"/>
          </a:xfrm>
          <a:prstGeom prst="rect">
            <a:avLst/>
          </a:prstGeom>
        </p:spPr>
        <p:txBody>
          <a:bodyPr wrap="square">
            <a:spAutoFit/>
          </a:bodyPr>
          <a:lstStyle/>
          <a:p>
            <a:r>
              <a:rPr lang="en-GB" b="1" dirty="0">
                <a:solidFill>
                  <a:srgbClr val="999999"/>
                </a:solidFill>
                <a:latin typeface="+mj-lt"/>
              </a:rPr>
              <a:t>‘</a:t>
            </a:r>
            <a:r>
              <a:rPr lang="en-GB" sz="2000" b="1" dirty="0">
                <a:solidFill>
                  <a:srgbClr val="999999"/>
                </a:solidFill>
                <a:latin typeface="+mj-lt"/>
              </a:rPr>
              <a:t>Utopia means </a:t>
            </a:r>
            <a:r>
              <a:rPr lang="en-GB" sz="2000" b="1" i="1" dirty="0">
                <a:solidFill>
                  <a:srgbClr val="999999"/>
                </a:solidFill>
                <a:latin typeface="+mj-lt"/>
              </a:rPr>
              <a:t>nowhere</a:t>
            </a:r>
            <a:r>
              <a:rPr lang="en-GB" sz="2000" b="1" dirty="0">
                <a:solidFill>
                  <a:srgbClr val="999999"/>
                </a:solidFill>
                <a:latin typeface="+mj-lt"/>
              </a:rPr>
              <a:t> or </a:t>
            </a:r>
            <a:r>
              <a:rPr lang="en-GB" sz="2000" b="1" i="1" dirty="0">
                <a:solidFill>
                  <a:srgbClr val="999999"/>
                </a:solidFill>
                <a:latin typeface="+mj-lt"/>
              </a:rPr>
              <a:t>no-place</a:t>
            </a:r>
            <a:r>
              <a:rPr lang="en-GB" sz="2000" b="1" dirty="0">
                <a:solidFill>
                  <a:srgbClr val="999999"/>
                </a:solidFill>
                <a:latin typeface="+mj-lt"/>
              </a:rPr>
              <a:t>. It has often been taken to mean </a:t>
            </a:r>
            <a:r>
              <a:rPr lang="en-GB" sz="2000" b="1" i="1" dirty="0">
                <a:solidFill>
                  <a:srgbClr val="999999"/>
                </a:solidFill>
                <a:latin typeface="+mj-lt"/>
              </a:rPr>
              <a:t>good place</a:t>
            </a:r>
            <a:r>
              <a:rPr lang="en-GB" sz="2000" b="1" dirty="0">
                <a:solidFill>
                  <a:srgbClr val="999999"/>
                </a:solidFill>
                <a:latin typeface="+mj-lt"/>
              </a:rPr>
              <a:t>, through confusion of its first syllable with the Greek </a:t>
            </a:r>
            <a:r>
              <a:rPr lang="en-GB" sz="2000" b="1" dirty="0" err="1">
                <a:solidFill>
                  <a:srgbClr val="999999"/>
                </a:solidFill>
                <a:latin typeface="+mj-lt"/>
              </a:rPr>
              <a:t>eu</a:t>
            </a:r>
            <a:r>
              <a:rPr lang="en-GB" sz="2000" b="1" dirty="0">
                <a:solidFill>
                  <a:srgbClr val="999999"/>
                </a:solidFill>
                <a:latin typeface="+mj-lt"/>
              </a:rPr>
              <a:t> as in euphemism or eulogy’ (Carey, 1999).</a:t>
            </a:r>
            <a:endParaRPr lang="en-GB" sz="2000" b="1" dirty="0">
              <a:latin typeface="+mj-lt"/>
            </a:endParaRPr>
          </a:p>
        </p:txBody>
      </p:sp>
      <p:sp>
        <p:nvSpPr>
          <p:cNvPr id="2" name="Content Placeholder 1"/>
          <p:cNvSpPr>
            <a:spLocks noGrp="1"/>
          </p:cNvSpPr>
          <p:nvPr>
            <p:ph idx="1"/>
          </p:nvPr>
        </p:nvSpPr>
        <p:spPr>
          <a:xfrm>
            <a:off x="1359245" y="4415331"/>
            <a:ext cx="3828081" cy="1089891"/>
          </a:xfrm>
        </p:spPr>
        <p:txBody>
          <a:bodyPr>
            <a:normAutofit/>
          </a:bodyPr>
          <a:lstStyle/>
          <a:p>
            <a:pPr marL="0" indent="0">
              <a:buNone/>
            </a:pPr>
            <a:r>
              <a:rPr lang="en-US" sz="2000" dirty="0" smtClean="0">
                <a:latin typeface="+mj-lt"/>
              </a:rPr>
              <a:t>Cornwall</a:t>
            </a:r>
          </a:p>
          <a:p>
            <a:pPr marL="0" indent="0">
              <a:buNone/>
            </a:pPr>
            <a:r>
              <a:rPr lang="en-US" sz="1200" b="1" dirty="0" smtClean="0">
                <a:latin typeface="+mj-lt"/>
              </a:rPr>
              <a:t>Contains </a:t>
            </a:r>
            <a:r>
              <a:rPr lang="en-US" sz="1200" b="1" dirty="0">
                <a:latin typeface="+mj-lt"/>
              </a:rPr>
              <a:t>Ordnance Survey data </a:t>
            </a:r>
            <a:br>
              <a:rPr lang="en-US" sz="1200" b="1" dirty="0">
                <a:latin typeface="+mj-lt"/>
              </a:rPr>
            </a:br>
            <a:r>
              <a:rPr lang="en-US" sz="1200" b="1" dirty="0" smtClean="0">
                <a:latin typeface="+mj-lt"/>
              </a:rPr>
              <a:t>© </a:t>
            </a:r>
            <a:r>
              <a:rPr lang="en-US" sz="1200" b="1" dirty="0">
                <a:latin typeface="+mj-lt"/>
              </a:rPr>
              <a:t>Crown copyright and database right</a:t>
            </a:r>
            <a:endParaRPr lang="en-GB" sz="1200" b="1" dirty="0">
              <a:latin typeface="+mj-lt"/>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9245" y="721064"/>
            <a:ext cx="3828081" cy="3719593"/>
          </a:xfrm>
          <a:prstGeom prst="rect">
            <a:avLst/>
          </a:prstGeom>
          <a:effectLst>
            <a:softEdge rad="88900"/>
          </a:effec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2709" y="5357584"/>
            <a:ext cx="838200" cy="295275"/>
          </a:xfrm>
          <a:prstGeom prst="rect">
            <a:avLst/>
          </a:prstGeom>
        </p:spPr>
      </p:pic>
    </p:spTree>
    <p:extLst>
      <p:ext uri="{BB962C8B-B14F-4D97-AF65-F5344CB8AC3E}">
        <p14:creationId xmlns:p14="http://schemas.microsoft.com/office/powerpoint/2010/main" val="131381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A009E310-C7C2-4F23-B466-4417C8ED3B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 name="Rectangle 29">
            <a:extLst>
              <a:ext uri="{FF2B5EF4-FFF2-40B4-BE49-F238E27FC236}">
                <a16:creationId xmlns:a16="http://schemas.microsoft.com/office/drawing/2014/main" id="{51A4F4A1-146B-4D29-852A-F609966797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3">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A4C31FF5-F97E-4082-BFC5-A880DB9F3F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34" name="Rectangle 33">
            <a:extLst>
              <a:ext uri="{FF2B5EF4-FFF2-40B4-BE49-F238E27FC236}">
                <a16:creationId xmlns:a16="http://schemas.microsoft.com/office/drawing/2014/main" id="{6015B4CE-42DE-4E9B-B800-B5B8142E6F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8A6C77A1-D4A8-FB4D-89A6-E953A770642B}"/>
              </a:ext>
            </a:extLst>
          </p:cNvPr>
          <p:cNvSpPr>
            <a:spLocks noGrp="1"/>
          </p:cNvSpPr>
          <p:nvPr>
            <p:ph type="title"/>
          </p:nvPr>
        </p:nvSpPr>
        <p:spPr>
          <a:xfrm>
            <a:off x="3844616" y="881210"/>
            <a:ext cx="7417925" cy="1517035"/>
          </a:xfrm>
        </p:spPr>
        <p:txBody>
          <a:bodyPr>
            <a:normAutofit/>
          </a:bodyPr>
          <a:lstStyle/>
          <a:p>
            <a:r>
              <a:rPr lang="en-GB" dirty="0">
                <a:solidFill>
                  <a:schemeClr val="tx1">
                    <a:lumMod val="75000"/>
                    <a:lumOff val="25000"/>
                  </a:schemeClr>
                </a:solidFill>
              </a:rPr>
              <a:t>In our session … </a:t>
            </a:r>
          </a:p>
        </p:txBody>
      </p:sp>
      <p:sp>
        <p:nvSpPr>
          <p:cNvPr id="3" name="Content Placeholder 2">
            <a:extLst>
              <a:ext uri="{FF2B5EF4-FFF2-40B4-BE49-F238E27FC236}">
                <a16:creationId xmlns:a16="http://schemas.microsoft.com/office/drawing/2014/main" id="{9358917F-45FE-7345-A861-FF5E93B575DD}"/>
              </a:ext>
            </a:extLst>
          </p:cNvPr>
          <p:cNvSpPr>
            <a:spLocks noGrp="1"/>
          </p:cNvSpPr>
          <p:nvPr>
            <p:ph idx="1"/>
          </p:nvPr>
        </p:nvSpPr>
        <p:spPr>
          <a:xfrm>
            <a:off x="3844616" y="2626841"/>
            <a:ext cx="7417925" cy="2458116"/>
          </a:xfrm>
        </p:spPr>
        <p:txBody>
          <a:bodyPr>
            <a:normAutofit/>
          </a:bodyPr>
          <a:lstStyle/>
          <a:p>
            <a:pPr>
              <a:buFont typeface="Arial" panose="020B0604020202020204" pitchFamily="34" charset="0"/>
              <a:buChar char="•"/>
            </a:pPr>
            <a:r>
              <a:rPr lang="en-GB" sz="2400" dirty="0">
                <a:solidFill>
                  <a:schemeClr val="tx1">
                    <a:lumMod val="75000"/>
                    <a:lumOff val="25000"/>
                  </a:schemeClr>
                </a:solidFill>
              </a:rPr>
              <a:t> To present summary findings on a (three-year)   DfE-funded project based in the SW region.</a:t>
            </a:r>
          </a:p>
          <a:p>
            <a:pPr>
              <a:buFont typeface="Arial" panose="020B0604020202020204" pitchFamily="34" charset="0"/>
              <a:buChar char="•"/>
            </a:pPr>
            <a:r>
              <a:rPr lang="en-GB" sz="2400" dirty="0">
                <a:solidFill>
                  <a:schemeClr val="tx1">
                    <a:lumMod val="75000"/>
                    <a:lumOff val="25000"/>
                  </a:schemeClr>
                </a:solidFill>
              </a:rPr>
              <a:t>To reflect on its impact on stakeholders, with reference to social mobility.</a:t>
            </a:r>
          </a:p>
          <a:p>
            <a:pPr>
              <a:buFont typeface="Arial" panose="020B0604020202020204" pitchFamily="34" charset="0"/>
              <a:buChar char="•"/>
            </a:pPr>
            <a:r>
              <a:rPr lang="en-GB" sz="2400" dirty="0">
                <a:solidFill>
                  <a:schemeClr val="tx1">
                    <a:lumMod val="75000"/>
                    <a:lumOff val="25000"/>
                  </a:schemeClr>
                </a:solidFill>
              </a:rPr>
              <a:t>Discuss the project and its future.</a:t>
            </a:r>
          </a:p>
        </p:txBody>
      </p:sp>
    </p:spTree>
    <p:extLst>
      <p:ext uri="{BB962C8B-B14F-4D97-AF65-F5344CB8AC3E}">
        <p14:creationId xmlns:p14="http://schemas.microsoft.com/office/powerpoint/2010/main" val="3468112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3">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0"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70BEACC8-B273-5E43-9077-DFA97B006AD4}"/>
              </a:ext>
            </a:extLst>
          </p:cNvPr>
          <p:cNvSpPr>
            <a:spLocks noGrp="1"/>
          </p:cNvSpPr>
          <p:nvPr>
            <p:ph type="title"/>
          </p:nvPr>
        </p:nvSpPr>
        <p:spPr>
          <a:xfrm>
            <a:off x="7205730" y="1420706"/>
            <a:ext cx="3793645" cy="4016587"/>
          </a:xfrm>
        </p:spPr>
        <p:txBody>
          <a:bodyPr>
            <a:normAutofit/>
          </a:bodyPr>
          <a:lstStyle/>
          <a:p>
            <a:pPr algn="ctr"/>
            <a:r>
              <a:rPr lang="en-GB" sz="3600" dirty="0"/>
              <a:t>‘Expansion Pilot’ Project </a:t>
            </a:r>
            <a:br>
              <a:rPr lang="en-GB" sz="3600" dirty="0"/>
            </a:br>
            <a:r>
              <a:rPr lang="en-GB" sz="3600" dirty="0"/>
              <a:t/>
            </a:r>
            <a:br>
              <a:rPr lang="en-GB" sz="3600" dirty="0"/>
            </a:br>
            <a:r>
              <a:rPr lang="en-GB" sz="3600" dirty="0"/>
              <a:t>(DfE 2017) </a:t>
            </a:r>
            <a:br>
              <a:rPr lang="en-GB" sz="3600" dirty="0"/>
            </a:br>
            <a:r>
              <a:rPr lang="en-GB" sz="3600" dirty="0"/>
              <a:t/>
            </a:r>
            <a:br>
              <a:rPr lang="en-GB" sz="3600" dirty="0"/>
            </a:br>
            <a:r>
              <a:rPr lang="en-GB" sz="3600" dirty="0"/>
              <a:t>‘Objectives’</a:t>
            </a:r>
          </a:p>
        </p:txBody>
      </p:sp>
      <p:sp>
        <p:nvSpPr>
          <p:cNvPr id="3" name="Content Placeholder 2">
            <a:extLst>
              <a:ext uri="{FF2B5EF4-FFF2-40B4-BE49-F238E27FC236}">
                <a16:creationId xmlns:a16="http://schemas.microsoft.com/office/drawing/2014/main" id="{FC865F52-7ACA-A740-AC74-83ABEA78BF18}"/>
              </a:ext>
            </a:extLst>
          </p:cNvPr>
          <p:cNvSpPr>
            <a:spLocks noGrp="1"/>
          </p:cNvSpPr>
          <p:nvPr>
            <p:ph idx="1"/>
          </p:nvPr>
        </p:nvSpPr>
        <p:spPr>
          <a:xfrm>
            <a:off x="1440519" y="1420706"/>
            <a:ext cx="5514758" cy="4016587"/>
          </a:xfrm>
        </p:spPr>
        <p:txBody>
          <a:bodyPr anchor="ctr">
            <a:normAutofit/>
          </a:bodyPr>
          <a:lstStyle/>
          <a:p>
            <a:pPr fontAlgn="base"/>
            <a:r>
              <a:rPr lang="en-GB" sz="2000" dirty="0"/>
              <a:t>Increase trainee supply in areas of poor teacher recruitment and retention. </a:t>
            </a:r>
          </a:p>
          <a:p>
            <a:pPr fontAlgn="base"/>
            <a:r>
              <a:rPr lang="en-GB" sz="2000" dirty="0"/>
              <a:t>Improve the supply of newly qualified teachers to category 3 and 4 schools located in challenging areas. </a:t>
            </a:r>
          </a:p>
          <a:p>
            <a:pPr fontAlgn="base"/>
            <a:r>
              <a:rPr lang="en-GB" sz="2000" dirty="0"/>
              <a:t>Promote category 3 and 4 school improvement through their involvement in ITT. </a:t>
            </a:r>
          </a:p>
          <a:p>
            <a:pPr fontAlgn="base"/>
            <a:r>
              <a:rPr lang="en-GB" sz="2000" dirty="0"/>
              <a:t>Remove obstacles to social mobility.  </a:t>
            </a:r>
          </a:p>
          <a:p>
            <a:endParaRPr lang="en-GB" dirty="0">
              <a:solidFill>
                <a:schemeClr val="tx1">
                  <a:lumMod val="75000"/>
                  <a:lumOff val="25000"/>
                </a:schemeClr>
              </a:solidFill>
            </a:endParaRP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3458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3">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0"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70BEACC8-B273-5E43-9077-DFA97B006AD4}"/>
              </a:ext>
            </a:extLst>
          </p:cNvPr>
          <p:cNvSpPr>
            <a:spLocks noGrp="1"/>
          </p:cNvSpPr>
          <p:nvPr>
            <p:ph type="title"/>
          </p:nvPr>
        </p:nvSpPr>
        <p:spPr>
          <a:xfrm>
            <a:off x="7376382" y="1543873"/>
            <a:ext cx="4018566" cy="3784892"/>
          </a:xfrm>
        </p:spPr>
        <p:txBody>
          <a:bodyPr>
            <a:normAutofit/>
          </a:bodyPr>
          <a:lstStyle/>
          <a:p>
            <a:r>
              <a:rPr lang="en-US" sz="1400" dirty="0"/>
              <a:t>Department for Education. (2017). The Expansion Pilot for Initial Teacher Training (ITT) Provision: an opportunity to support schools in greatest need. </a:t>
            </a:r>
            <a:br>
              <a:rPr lang="en-US" sz="1400" dirty="0"/>
            </a:br>
            <a:r>
              <a:rPr lang="en-US" sz="1400" dirty="0"/>
              <a:t/>
            </a:r>
            <a:br>
              <a:rPr lang="en-US" sz="1400" dirty="0"/>
            </a:br>
            <a:r>
              <a:rPr lang="en-US" sz="1400" dirty="0"/>
              <a:t>Department for Education. (2017). Unlocking talent: fulfilling potential. A plan for improving social mobility through education.</a:t>
            </a:r>
            <a:br>
              <a:rPr lang="en-US" sz="1400" dirty="0"/>
            </a:br>
            <a:r>
              <a:rPr lang="en-US" sz="1400" dirty="0"/>
              <a:t/>
            </a:r>
            <a:br>
              <a:rPr lang="en-US" sz="1400" dirty="0"/>
            </a:br>
            <a:r>
              <a:rPr lang="en-US" sz="1400" dirty="0"/>
              <a:t>House of Lords. (2019). The Future of Seaside Towns. Regenerating Seaside Towns and Communities Select Committee Report of Session 2017–19. </a:t>
            </a:r>
            <a:br>
              <a:rPr lang="en-US" sz="1400" dirty="0"/>
            </a:br>
            <a:r>
              <a:rPr lang="en-US" sz="1400" dirty="0"/>
              <a:t/>
            </a:r>
            <a:br>
              <a:rPr lang="en-US" sz="1400" dirty="0"/>
            </a:br>
            <a:endParaRPr lang="en-GB" sz="1400" dirty="0"/>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4"/>
          <a:stretch>
            <a:fillRect/>
          </a:stretch>
        </p:blipFill>
        <p:spPr>
          <a:xfrm>
            <a:off x="1417093" y="1511195"/>
            <a:ext cx="4678907" cy="4116658"/>
          </a:xfrm>
          <a:prstGeom prst="rect">
            <a:avLst/>
          </a:prstGeom>
          <a:ln>
            <a:noFill/>
          </a:ln>
        </p:spPr>
      </p:pic>
      <p:sp>
        <p:nvSpPr>
          <p:cNvPr id="5" name="Content Placeholder 4"/>
          <p:cNvSpPr>
            <a:spLocks noGrp="1"/>
          </p:cNvSpPr>
          <p:nvPr>
            <p:ph idx="1"/>
          </p:nvPr>
        </p:nvSpPr>
        <p:spPr>
          <a:xfrm>
            <a:off x="1372284" y="900240"/>
            <a:ext cx="5278582" cy="4553527"/>
          </a:xfrm>
        </p:spPr>
        <p:txBody>
          <a:bodyPr/>
          <a:lstStyle/>
          <a:p>
            <a:pPr marL="0" indent="0">
              <a:buNone/>
            </a:pPr>
            <a:r>
              <a:rPr lang="en-US" sz="2800" b="1" dirty="0"/>
              <a:t>Context</a:t>
            </a:r>
          </a:p>
          <a:p>
            <a:pPr marL="0" indent="0">
              <a:buNone/>
            </a:pPr>
            <a:endParaRPr lang="en-US" dirty="0"/>
          </a:p>
          <a:p>
            <a:pPr marL="0" indent="0">
              <a:buNone/>
            </a:pPr>
            <a:endParaRPr lang="en-GB" dirty="0"/>
          </a:p>
        </p:txBody>
      </p:sp>
    </p:spTree>
    <p:extLst>
      <p:ext uri="{BB962C8B-B14F-4D97-AF65-F5344CB8AC3E}">
        <p14:creationId xmlns:p14="http://schemas.microsoft.com/office/powerpoint/2010/main" val="4287879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3">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0"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70BEACC8-B273-5E43-9077-DFA97B006AD4}"/>
              </a:ext>
            </a:extLst>
          </p:cNvPr>
          <p:cNvSpPr>
            <a:spLocks noGrp="1"/>
          </p:cNvSpPr>
          <p:nvPr>
            <p:ph type="title"/>
          </p:nvPr>
        </p:nvSpPr>
        <p:spPr>
          <a:xfrm>
            <a:off x="7205730" y="1420706"/>
            <a:ext cx="3793645" cy="4016587"/>
          </a:xfrm>
        </p:spPr>
        <p:txBody>
          <a:bodyPr>
            <a:normAutofit/>
          </a:bodyPr>
          <a:lstStyle/>
          <a:p>
            <a:pPr algn="ctr"/>
            <a:r>
              <a:rPr lang="en-US" sz="3600" dirty="0"/>
              <a:t>Core Principles: Partnerships and Support</a:t>
            </a:r>
            <a:endParaRPr lang="en-GB" sz="3600" dirty="0"/>
          </a:p>
        </p:txBody>
      </p:sp>
      <p:sp>
        <p:nvSpPr>
          <p:cNvPr id="3" name="Content Placeholder 2">
            <a:extLst>
              <a:ext uri="{FF2B5EF4-FFF2-40B4-BE49-F238E27FC236}">
                <a16:creationId xmlns:a16="http://schemas.microsoft.com/office/drawing/2014/main" id="{FC865F52-7ACA-A740-AC74-83ABEA78BF18}"/>
              </a:ext>
            </a:extLst>
          </p:cNvPr>
          <p:cNvSpPr>
            <a:spLocks noGrp="1"/>
          </p:cNvSpPr>
          <p:nvPr>
            <p:ph idx="1"/>
          </p:nvPr>
        </p:nvSpPr>
        <p:spPr>
          <a:xfrm>
            <a:off x="1440519" y="1420706"/>
            <a:ext cx="5514758" cy="4016587"/>
          </a:xfrm>
        </p:spPr>
        <p:txBody>
          <a:bodyPr anchor="ctr">
            <a:normAutofit/>
          </a:bodyPr>
          <a:lstStyle/>
          <a:p>
            <a:r>
              <a:rPr lang="en-US" dirty="0">
                <a:solidFill>
                  <a:schemeClr val="tx1">
                    <a:lumMod val="75000"/>
                    <a:lumOff val="25000"/>
                  </a:schemeClr>
                </a:solidFill>
              </a:rPr>
              <a:t>3 partnership schools met the criteria for inclusion (based on the Marine Peninsular, including an island setting).</a:t>
            </a:r>
          </a:p>
          <a:p>
            <a:r>
              <a:rPr lang="en-US" dirty="0" err="1">
                <a:solidFill>
                  <a:schemeClr val="tx1">
                    <a:lumMod val="75000"/>
                    <a:lumOff val="25000"/>
                  </a:schemeClr>
                </a:solidFill>
              </a:rPr>
              <a:t>DfE</a:t>
            </a:r>
            <a:r>
              <a:rPr lang="en-US" dirty="0">
                <a:solidFill>
                  <a:schemeClr val="tx1">
                    <a:lumMod val="75000"/>
                    <a:lumOff val="25000"/>
                  </a:schemeClr>
                </a:solidFill>
              </a:rPr>
              <a:t>:  project finances/evaluation.</a:t>
            </a:r>
          </a:p>
          <a:p>
            <a:r>
              <a:rPr lang="en-US" dirty="0">
                <a:solidFill>
                  <a:schemeClr val="tx1">
                    <a:lumMod val="75000"/>
                    <a:lumOff val="25000"/>
                  </a:schemeClr>
                </a:solidFill>
              </a:rPr>
              <a:t>Termly payments to schools (across 3 years) to cover mentoring of PGCE trainees/NQTs, Professional Tutor meetings/training, CPD/training (remote)for all involved.</a:t>
            </a:r>
          </a:p>
          <a:p>
            <a:r>
              <a:rPr lang="en-US" dirty="0">
                <a:solidFill>
                  <a:schemeClr val="tx1">
                    <a:lumMod val="75000"/>
                    <a:lumOff val="25000"/>
                  </a:schemeClr>
                </a:solidFill>
              </a:rPr>
              <a:t>Cornwall SCITT (appointed a QA Support Tutor at the end of Y1).</a:t>
            </a:r>
          </a:p>
          <a:p>
            <a:pPr marL="0" indent="0">
              <a:buNone/>
            </a:pPr>
            <a:endParaRPr lang="en-US" dirty="0">
              <a:solidFill>
                <a:schemeClr val="tx1">
                  <a:lumMod val="75000"/>
                  <a:lumOff val="25000"/>
                </a:schemeClr>
              </a:solidFill>
            </a:endParaRPr>
          </a:p>
          <a:p>
            <a:endParaRPr lang="en-GB" dirty="0">
              <a:solidFill>
                <a:schemeClr val="tx1">
                  <a:lumMod val="75000"/>
                  <a:lumOff val="25000"/>
                </a:schemeClr>
              </a:solidFill>
            </a:endParaRP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2431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ell phone&#10;&#10;Description automatically generated">
            <a:extLst>
              <a:ext uri="{FF2B5EF4-FFF2-40B4-BE49-F238E27FC236}">
                <a16:creationId xmlns:a16="http://schemas.microsoft.com/office/drawing/2014/main" id="{9A6BB4BC-31D7-3B4A-992F-0D814C029BCD}"/>
              </a:ext>
            </a:extLst>
          </p:cNvPr>
          <p:cNvPicPr>
            <a:picLocks noGrp="1" noChangeAspect="1"/>
          </p:cNvPicPr>
          <p:nvPr>
            <p:ph idx="1"/>
          </p:nvPr>
        </p:nvPicPr>
        <p:blipFill>
          <a:blip r:embed="rId3"/>
          <a:stretch>
            <a:fillRect/>
          </a:stretch>
        </p:blipFill>
        <p:spPr>
          <a:xfrm>
            <a:off x="3878262" y="1463673"/>
            <a:ext cx="3943853" cy="4889501"/>
          </a:xfrm>
          <a:ln>
            <a:solidFill>
              <a:schemeClr val="accent4">
                <a:lumMod val="40000"/>
                <a:lumOff val="60000"/>
              </a:schemeClr>
            </a:solidFill>
          </a:ln>
        </p:spPr>
      </p:pic>
      <p:pic>
        <p:nvPicPr>
          <p:cNvPr id="7" name="Picture 6" descr="A screenshot of a cell phone&#10;&#10;Description automatically generated">
            <a:extLst>
              <a:ext uri="{FF2B5EF4-FFF2-40B4-BE49-F238E27FC236}">
                <a16:creationId xmlns:a16="http://schemas.microsoft.com/office/drawing/2014/main" id="{E4D8A284-2044-8547-9F0E-B5FB0C3EBEAE}"/>
              </a:ext>
            </a:extLst>
          </p:cNvPr>
          <p:cNvPicPr>
            <a:picLocks noChangeAspect="1"/>
          </p:cNvPicPr>
          <p:nvPr/>
        </p:nvPicPr>
        <p:blipFill>
          <a:blip r:embed="rId4"/>
          <a:stretch>
            <a:fillRect/>
          </a:stretch>
        </p:blipFill>
        <p:spPr>
          <a:xfrm>
            <a:off x="8090257" y="2722328"/>
            <a:ext cx="3020815" cy="1940976"/>
          </a:xfrm>
          <a:prstGeom prst="rect">
            <a:avLst/>
          </a:prstGeom>
        </p:spPr>
        <p:style>
          <a:lnRef idx="0">
            <a:schemeClr val="accent1"/>
          </a:lnRef>
          <a:fillRef idx="3">
            <a:schemeClr val="accent1"/>
          </a:fillRef>
          <a:effectRef idx="3">
            <a:schemeClr val="accent1"/>
          </a:effectRef>
          <a:fontRef idx="minor">
            <a:schemeClr val="lt1"/>
          </a:fontRef>
        </p:style>
      </p:pic>
      <p:pic>
        <p:nvPicPr>
          <p:cNvPr id="9" name="Picture 8" descr="A screenshot of a cell phone&#10;&#10;Description automatically generated">
            <a:extLst>
              <a:ext uri="{FF2B5EF4-FFF2-40B4-BE49-F238E27FC236}">
                <a16:creationId xmlns:a16="http://schemas.microsoft.com/office/drawing/2014/main" id="{2C2A64FC-8EB3-3645-8B4F-DCE7FFD4E095}"/>
              </a:ext>
            </a:extLst>
          </p:cNvPr>
          <p:cNvPicPr>
            <a:picLocks noChangeAspect="1"/>
          </p:cNvPicPr>
          <p:nvPr/>
        </p:nvPicPr>
        <p:blipFill>
          <a:blip r:embed="rId5"/>
          <a:stretch>
            <a:fillRect/>
          </a:stretch>
        </p:blipFill>
        <p:spPr>
          <a:xfrm>
            <a:off x="8839200" y="4886325"/>
            <a:ext cx="3000375" cy="1733550"/>
          </a:xfrm>
          <a:prstGeom prst="rect">
            <a:avLst/>
          </a:prstGeom>
        </p:spPr>
        <p:style>
          <a:lnRef idx="1">
            <a:schemeClr val="dk1"/>
          </a:lnRef>
          <a:fillRef idx="2">
            <a:schemeClr val="dk1"/>
          </a:fillRef>
          <a:effectRef idx="1">
            <a:schemeClr val="dk1"/>
          </a:effectRef>
          <a:fontRef idx="minor">
            <a:schemeClr val="dk1"/>
          </a:fontRef>
        </p:style>
      </p:pic>
      <p:pic>
        <p:nvPicPr>
          <p:cNvPr id="11" name="Picture 10" descr="A screenshot of text&#10;&#10;Description automatically generated">
            <a:extLst>
              <a:ext uri="{FF2B5EF4-FFF2-40B4-BE49-F238E27FC236}">
                <a16:creationId xmlns:a16="http://schemas.microsoft.com/office/drawing/2014/main" id="{4021CD17-9AEC-774A-8625-F5F30738E679}"/>
              </a:ext>
            </a:extLst>
          </p:cNvPr>
          <p:cNvPicPr>
            <a:picLocks noChangeAspect="1"/>
          </p:cNvPicPr>
          <p:nvPr/>
        </p:nvPicPr>
        <p:blipFill>
          <a:blip r:embed="rId6"/>
          <a:stretch>
            <a:fillRect/>
          </a:stretch>
        </p:blipFill>
        <p:spPr>
          <a:xfrm>
            <a:off x="9191625" y="663575"/>
            <a:ext cx="2549525" cy="1835150"/>
          </a:xfrm>
          <a:prstGeom prst="rect">
            <a:avLst/>
          </a:prstGeom>
          <a:ln>
            <a:solidFill>
              <a:schemeClr val="bg1">
                <a:lumMod val="75000"/>
              </a:schemeClr>
            </a:solidFill>
          </a:ln>
        </p:spPr>
        <p:style>
          <a:lnRef idx="1">
            <a:schemeClr val="accent5"/>
          </a:lnRef>
          <a:fillRef idx="2">
            <a:schemeClr val="accent5"/>
          </a:fillRef>
          <a:effectRef idx="1">
            <a:schemeClr val="accent5"/>
          </a:effectRef>
          <a:fontRef idx="minor">
            <a:schemeClr val="dk1"/>
          </a:fontRef>
        </p:style>
      </p:pic>
      <p:pic>
        <p:nvPicPr>
          <p:cNvPr id="13" name="Picture 12" descr="A screenshot of text&#10;&#10;Description automatically generated">
            <a:extLst>
              <a:ext uri="{FF2B5EF4-FFF2-40B4-BE49-F238E27FC236}">
                <a16:creationId xmlns:a16="http://schemas.microsoft.com/office/drawing/2014/main" id="{E3F31BBC-19A5-FA4C-A2E2-019EE3D11844}"/>
              </a:ext>
            </a:extLst>
          </p:cNvPr>
          <p:cNvPicPr>
            <a:picLocks noChangeAspect="1"/>
          </p:cNvPicPr>
          <p:nvPr/>
        </p:nvPicPr>
        <p:blipFill>
          <a:blip r:embed="rId7"/>
          <a:stretch>
            <a:fillRect/>
          </a:stretch>
        </p:blipFill>
        <p:spPr>
          <a:xfrm>
            <a:off x="620857" y="1272940"/>
            <a:ext cx="2989263" cy="2898775"/>
          </a:xfrm>
          <a:prstGeom prst="rect">
            <a:avLst/>
          </a:prstGeom>
        </p:spPr>
        <p:style>
          <a:lnRef idx="1">
            <a:schemeClr val="dk1"/>
          </a:lnRef>
          <a:fillRef idx="2">
            <a:schemeClr val="dk1"/>
          </a:fillRef>
          <a:effectRef idx="1">
            <a:schemeClr val="dk1"/>
          </a:effectRef>
          <a:fontRef idx="minor">
            <a:schemeClr val="dk1"/>
          </a:fontRef>
        </p:style>
      </p:pic>
      <p:sp>
        <p:nvSpPr>
          <p:cNvPr id="29703" name="TextBox 15">
            <a:extLst>
              <a:ext uri="{FF2B5EF4-FFF2-40B4-BE49-F238E27FC236}">
                <a16:creationId xmlns:a16="http://schemas.microsoft.com/office/drawing/2014/main" id="{1DD5E46A-52CF-2841-B125-9F07212279B2}"/>
              </a:ext>
            </a:extLst>
          </p:cNvPr>
          <p:cNvSpPr txBox="1">
            <a:spLocks noChangeArrowheads="1"/>
          </p:cNvSpPr>
          <p:nvPr/>
        </p:nvSpPr>
        <p:spPr bwMode="auto">
          <a:xfrm>
            <a:off x="3235325" y="504825"/>
            <a:ext cx="5603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SzPct val="80000"/>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Century Gothic" panose="020B0502020202020204" pitchFamily="34" charset="0"/>
              </a:defRPr>
            </a:lvl9pPr>
          </a:lstStyle>
          <a:p>
            <a:pPr algn="ctr">
              <a:spcBef>
                <a:spcPct val="0"/>
              </a:spcBef>
              <a:buClrTx/>
              <a:buSzTx/>
              <a:buFontTx/>
              <a:buNone/>
            </a:pPr>
            <a:r>
              <a:rPr lang="en-US" altLang="en-US" sz="3600" b="1" dirty="0">
                <a:solidFill>
                  <a:schemeClr val="tx1"/>
                </a:solidFill>
                <a:latin typeface="Garamond" panose="02020404030301010803" pitchFamily="18" charset="0"/>
              </a:rPr>
              <a:t>QA Support Tutor Activities</a:t>
            </a:r>
            <a:r>
              <a:rPr lang="en-US" altLang="en-US" sz="3600" dirty="0">
                <a:solidFill>
                  <a:schemeClr val="tx1"/>
                </a:solidFill>
                <a:latin typeface="Garamond" panose="02020404030301010803" pitchFamily="18" charset="0"/>
              </a:rPr>
              <a:t> </a:t>
            </a:r>
          </a:p>
        </p:txBody>
      </p:sp>
      <p:pic>
        <p:nvPicPr>
          <p:cNvPr id="10" name="Picture 9" descr="A person with a beard&#10;&#10;Description automatically generated with medium confidence">
            <a:extLst>
              <a:ext uri="{FF2B5EF4-FFF2-40B4-BE49-F238E27FC236}">
                <a16:creationId xmlns:a16="http://schemas.microsoft.com/office/drawing/2014/main" id="{98C9E959-9FE7-3342-ACA1-F1FB9E1B9CBF}"/>
              </a:ext>
            </a:extLst>
          </p:cNvPr>
          <p:cNvPicPr>
            <a:picLocks noChangeAspect="1"/>
          </p:cNvPicPr>
          <p:nvPr/>
        </p:nvPicPr>
        <p:blipFill rotWithShape="1">
          <a:blip r:embed="rId8"/>
          <a:srcRect t="18785" r="2" b="28037"/>
          <a:stretch/>
        </p:blipFill>
        <p:spPr>
          <a:xfrm>
            <a:off x="1522405" y="4728510"/>
            <a:ext cx="1338772" cy="1046982"/>
          </a:xfrm>
          <a:prstGeom prst="rect">
            <a:avLst/>
          </a:prstGeom>
        </p:spPr>
      </p:pic>
    </p:spTree>
    <p:extLst>
      <p:ext uri="{BB962C8B-B14F-4D97-AF65-F5344CB8AC3E}">
        <p14:creationId xmlns:p14="http://schemas.microsoft.com/office/powerpoint/2010/main" val="2153351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3E25BDA2-3F4D-4B38-90E7-989465ECDD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3" name="Rectangle 72">
            <a:extLst>
              <a:ext uri="{FF2B5EF4-FFF2-40B4-BE49-F238E27FC236}">
                <a16:creationId xmlns:a16="http://schemas.microsoft.com/office/drawing/2014/main" id="{F65EEA05-AD42-442F-B6C6-CB9FC28942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3">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Rectangle 74">
            <a:extLst>
              <a:ext uri="{FF2B5EF4-FFF2-40B4-BE49-F238E27FC236}">
                <a16:creationId xmlns:a16="http://schemas.microsoft.com/office/drawing/2014/main" id="{BC96869A-A70D-42F7-876F-605CB1718F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77" name="Rectangle 76">
            <a:extLst>
              <a:ext uri="{FF2B5EF4-FFF2-40B4-BE49-F238E27FC236}">
                <a16:creationId xmlns:a16="http://schemas.microsoft.com/office/drawing/2014/main" id="{6CD407CC-EF5C-486F-9A14-7F681F986D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8" name="TextBox 7">
            <a:extLst>
              <a:ext uri="{FF2B5EF4-FFF2-40B4-BE49-F238E27FC236}">
                <a16:creationId xmlns:a16="http://schemas.microsoft.com/office/drawing/2014/main" id="{3F89F98C-1549-1544-B5EC-46569FF76943}"/>
              </a:ext>
            </a:extLst>
          </p:cNvPr>
          <p:cNvSpPr txBox="1"/>
          <p:nvPr/>
        </p:nvSpPr>
        <p:spPr>
          <a:xfrm>
            <a:off x="1746746" y="2504893"/>
            <a:ext cx="4233628" cy="3575867"/>
          </a:xfrm>
          <a:prstGeom prst="rect">
            <a:avLst/>
          </a:prstGeom>
        </p:spPr>
        <p:txBody>
          <a:bodyPr vert="horz" lIns="91440" tIns="45720" rIns="91440" bIns="45720" rtlCol="0" anchor="ctr">
            <a:normAutofit/>
          </a:bodyPr>
          <a:lstStyle/>
          <a:p>
            <a:pPr indent="-182880" defTabSz="914400">
              <a:lnSpc>
                <a:spcPct val="90000"/>
              </a:lnSpc>
              <a:spcAft>
                <a:spcPts val="600"/>
              </a:spcAft>
              <a:buClr>
                <a:schemeClr val="tx1">
                  <a:lumMod val="85000"/>
                  <a:lumOff val="15000"/>
                </a:schemeClr>
              </a:buClr>
              <a:buFont typeface="Garamond" pitchFamily="18" charset="0"/>
              <a:buChar char="◦"/>
              <a:defRPr/>
            </a:pPr>
            <a:endParaRPr lang="en-US" dirty="0">
              <a:solidFill>
                <a:schemeClr val="tx1">
                  <a:lumMod val="75000"/>
                  <a:lumOff val="25000"/>
                </a:schemeClr>
              </a:solidFill>
            </a:endParaRPr>
          </a:p>
          <a:p>
            <a:pPr marL="285750" indent="-182880" defTabSz="914400">
              <a:lnSpc>
                <a:spcPct val="90000"/>
              </a:lnSpc>
              <a:spcAft>
                <a:spcPts val="600"/>
              </a:spcAft>
              <a:buClr>
                <a:schemeClr val="tx1">
                  <a:lumMod val="85000"/>
                  <a:lumOff val="15000"/>
                </a:schemeClr>
              </a:buClr>
              <a:buFont typeface="Garamond" pitchFamily="18" charset="0"/>
              <a:buChar char="◦"/>
              <a:defRPr/>
            </a:pPr>
            <a:r>
              <a:rPr lang="en-US" sz="1200" dirty="0">
                <a:solidFill>
                  <a:schemeClr val="tx1">
                    <a:lumMod val="75000"/>
                    <a:lumOff val="25000"/>
                  </a:schemeClr>
                </a:solidFill>
              </a:rPr>
              <a:t>Engagement with pilot schools and eligibility. </a:t>
            </a:r>
          </a:p>
          <a:p>
            <a:pPr marL="285750" indent="-182880" defTabSz="914400">
              <a:lnSpc>
                <a:spcPct val="90000"/>
              </a:lnSpc>
              <a:spcAft>
                <a:spcPts val="600"/>
              </a:spcAft>
              <a:buClr>
                <a:schemeClr val="tx1">
                  <a:lumMod val="85000"/>
                  <a:lumOff val="15000"/>
                </a:schemeClr>
              </a:buClr>
              <a:buFont typeface="Garamond" pitchFamily="18" charset="0"/>
              <a:buChar char="◦"/>
              <a:defRPr/>
            </a:pPr>
            <a:r>
              <a:rPr lang="en-US" sz="1200" dirty="0">
                <a:solidFill>
                  <a:schemeClr val="tx1">
                    <a:lumMod val="75000"/>
                    <a:lumOff val="25000"/>
                  </a:schemeClr>
                </a:solidFill>
              </a:rPr>
              <a:t>SCITT subject offer/school &amp; dept capacity.</a:t>
            </a:r>
          </a:p>
          <a:p>
            <a:pPr marL="285750" indent="-182880" defTabSz="914400">
              <a:lnSpc>
                <a:spcPct val="90000"/>
              </a:lnSpc>
              <a:spcAft>
                <a:spcPts val="600"/>
              </a:spcAft>
              <a:buClr>
                <a:schemeClr val="tx1">
                  <a:lumMod val="85000"/>
                  <a:lumOff val="15000"/>
                </a:schemeClr>
              </a:buClr>
              <a:buFont typeface="Garamond" pitchFamily="18" charset="0"/>
              <a:buChar char="◦"/>
              <a:defRPr/>
            </a:pPr>
            <a:r>
              <a:rPr lang="en-US" sz="1200" dirty="0">
                <a:solidFill>
                  <a:schemeClr val="tx1">
                    <a:lumMod val="75000"/>
                    <a:lumOff val="25000"/>
                  </a:schemeClr>
                </a:solidFill>
              </a:rPr>
              <a:t>No SCITT trainees in Y1 (some NQTs) in pilot schools; 3 trainees in place for Y2 (somewhat short of our target of 15).</a:t>
            </a:r>
          </a:p>
          <a:p>
            <a:pPr marL="285750" indent="-182880" defTabSz="914400">
              <a:lnSpc>
                <a:spcPct val="90000"/>
              </a:lnSpc>
              <a:spcAft>
                <a:spcPts val="600"/>
              </a:spcAft>
              <a:buClr>
                <a:schemeClr val="tx1">
                  <a:lumMod val="85000"/>
                  <a:lumOff val="15000"/>
                </a:schemeClr>
              </a:buClr>
              <a:buFont typeface="Garamond" pitchFamily="18" charset="0"/>
              <a:buChar char="◦"/>
              <a:defRPr/>
            </a:pPr>
            <a:r>
              <a:rPr lang="en-US" sz="1200" dirty="0">
                <a:solidFill>
                  <a:schemeClr val="tx1">
                    <a:lumMod val="75000"/>
                    <a:lumOff val="25000"/>
                  </a:schemeClr>
                </a:solidFill>
              </a:rPr>
              <a:t>Preparations for Y2:  school leaders recruited to identify suitable, unqualified teachers – geographical/coastal-specific issues.</a:t>
            </a:r>
          </a:p>
          <a:p>
            <a:pPr marL="285750" indent="-182880" defTabSz="914400">
              <a:lnSpc>
                <a:spcPct val="90000"/>
              </a:lnSpc>
              <a:spcAft>
                <a:spcPts val="600"/>
              </a:spcAft>
              <a:buClr>
                <a:schemeClr val="tx1">
                  <a:lumMod val="85000"/>
                  <a:lumOff val="15000"/>
                </a:schemeClr>
              </a:buClr>
              <a:buFont typeface="Garamond" pitchFamily="18" charset="0"/>
              <a:buChar char="◦"/>
              <a:defRPr/>
            </a:pPr>
            <a:r>
              <a:rPr lang="en-US" sz="1200" dirty="0">
                <a:solidFill>
                  <a:schemeClr val="tx1">
                    <a:lumMod val="75000"/>
                    <a:lumOff val="25000"/>
                  </a:schemeClr>
                </a:solidFill>
              </a:rPr>
              <a:t>Appointment of a QA Support Tutor (1 day per week/two years) to support SCITT leadership/team, QA the pilot schools and evaluate the impact of the project.</a:t>
            </a:r>
          </a:p>
          <a:p>
            <a:pPr marL="285750" indent="-182880" defTabSz="914400">
              <a:lnSpc>
                <a:spcPct val="90000"/>
              </a:lnSpc>
              <a:spcAft>
                <a:spcPts val="600"/>
              </a:spcAft>
              <a:buClr>
                <a:schemeClr val="tx1">
                  <a:lumMod val="85000"/>
                  <a:lumOff val="15000"/>
                </a:schemeClr>
              </a:buClr>
              <a:buFont typeface="Garamond" pitchFamily="18" charset="0"/>
              <a:buChar char="◦"/>
              <a:defRPr/>
            </a:pPr>
            <a:endParaRPr lang="en-US" sz="1500" dirty="0">
              <a:solidFill>
                <a:schemeClr val="tx1">
                  <a:lumMod val="75000"/>
                  <a:lumOff val="25000"/>
                </a:schemeClr>
              </a:solidFill>
            </a:endParaRPr>
          </a:p>
          <a:p>
            <a:pPr marL="285750" indent="-182880" defTabSz="914400">
              <a:lnSpc>
                <a:spcPct val="90000"/>
              </a:lnSpc>
              <a:spcAft>
                <a:spcPts val="600"/>
              </a:spcAft>
              <a:buClr>
                <a:schemeClr val="tx1">
                  <a:lumMod val="85000"/>
                  <a:lumOff val="15000"/>
                </a:schemeClr>
              </a:buClr>
              <a:buFont typeface="Garamond" pitchFamily="18" charset="0"/>
              <a:buChar char="◦"/>
              <a:defRPr/>
            </a:pPr>
            <a:endParaRPr lang="en-US" sz="1500" dirty="0">
              <a:solidFill>
                <a:schemeClr val="tx1">
                  <a:lumMod val="75000"/>
                  <a:lumOff val="25000"/>
                </a:schemeClr>
              </a:solidFill>
            </a:endParaRPr>
          </a:p>
          <a:p>
            <a:pPr indent="-182880" defTabSz="914400">
              <a:lnSpc>
                <a:spcPct val="90000"/>
              </a:lnSpc>
              <a:spcAft>
                <a:spcPts val="600"/>
              </a:spcAft>
              <a:buClr>
                <a:schemeClr val="tx1">
                  <a:lumMod val="85000"/>
                  <a:lumOff val="15000"/>
                </a:schemeClr>
              </a:buClr>
              <a:buFont typeface="Garamond" pitchFamily="18" charset="0"/>
              <a:buChar char="◦"/>
              <a:defRPr/>
            </a:pPr>
            <a:endParaRPr lang="en-US" sz="1500" dirty="0">
              <a:solidFill>
                <a:schemeClr val="tx1">
                  <a:lumMod val="75000"/>
                  <a:lumOff val="25000"/>
                </a:schemeClr>
              </a:solidFill>
            </a:endParaRPr>
          </a:p>
          <a:p>
            <a:pPr indent="-182880" defTabSz="914400">
              <a:lnSpc>
                <a:spcPct val="90000"/>
              </a:lnSpc>
              <a:spcAft>
                <a:spcPts val="600"/>
              </a:spcAft>
              <a:buClr>
                <a:schemeClr val="tx1">
                  <a:lumMod val="85000"/>
                  <a:lumOff val="15000"/>
                </a:schemeClr>
              </a:buClr>
              <a:buFont typeface="Garamond" pitchFamily="18" charset="0"/>
              <a:buChar char="◦"/>
              <a:defRPr/>
            </a:pPr>
            <a:endParaRPr lang="en-US" sz="1500" dirty="0">
              <a:solidFill>
                <a:schemeClr val="tx1">
                  <a:lumMod val="75000"/>
                  <a:lumOff val="25000"/>
                </a:schemeClr>
              </a:solidFill>
            </a:endParaRPr>
          </a:p>
        </p:txBody>
      </p:sp>
      <p:cxnSp>
        <p:nvCxnSpPr>
          <p:cNvPr id="79" name="Straight Connector 78">
            <a:extLst>
              <a:ext uri="{FF2B5EF4-FFF2-40B4-BE49-F238E27FC236}">
                <a16:creationId xmlns:a16="http://schemas.microsoft.com/office/drawing/2014/main" id="{0DD76B5F-5BAA-48C6-9065-9AEF15D30B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BA7EB14C-A4B4-4F40-BABF-9431F1903C94}"/>
              </a:ext>
            </a:extLst>
          </p:cNvPr>
          <p:cNvSpPr>
            <a:spLocks noGrp="1"/>
          </p:cNvSpPr>
          <p:nvPr>
            <p:ph type="title"/>
          </p:nvPr>
        </p:nvSpPr>
        <p:spPr>
          <a:xfrm>
            <a:off x="2451186" y="1133293"/>
            <a:ext cx="10058400" cy="1371600"/>
          </a:xfrm>
        </p:spPr>
        <p:txBody>
          <a:bodyPr vert="horz" lIns="91440" tIns="45720" rIns="91440" bIns="45720" rtlCol="0" anchor="ctr">
            <a:normAutofit/>
          </a:bodyPr>
          <a:lstStyle/>
          <a:p>
            <a:r>
              <a:rPr lang="en-US" altLang="en-US" sz="3600" b="1" dirty="0"/>
              <a:t>     Year 1        </a:t>
            </a:r>
            <a:br>
              <a:rPr lang="en-US" altLang="en-US" sz="3600" b="1" dirty="0"/>
            </a:br>
            <a:r>
              <a:rPr lang="en-US" altLang="en-US" sz="3600" b="1" dirty="0">
                <a:solidFill>
                  <a:schemeClr val="tx1"/>
                </a:solidFill>
              </a:rPr>
              <a:t>(Preparation)</a:t>
            </a:r>
          </a:p>
        </p:txBody>
      </p:sp>
      <p:sp>
        <p:nvSpPr>
          <p:cNvPr id="11" name="Title 1">
            <a:extLst>
              <a:ext uri="{FF2B5EF4-FFF2-40B4-BE49-F238E27FC236}">
                <a16:creationId xmlns:a16="http://schemas.microsoft.com/office/drawing/2014/main" id="{C28822D1-C975-A74E-9052-863F52C4F947}"/>
              </a:ext>
            </a:extLst>
          </p:cNvPr>
          <p:cNvSpPr txBox="1">
            <a:spLocks/>
          </p:cNvSpPr>
          <p:nvPr/>
        </p:nvSpPr>
        <p:spPr>
          <a:xfrm>
            <a:off x="7205728" y="1420706"/>
            <a:ext cx="4084413" cy="926057"/>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r>
              <a:rPr lang="en-GB" altLang="en-US" sz="3600" b="1" dirty="0"/>
              <a:t>          Year 2 </a:t>
            </a:r>
          </a:p>
          <a:p>
            <a:r>
              <a:rPr lang="en-GB" altLang="en-US" sz="3600" b="1" dirty="0">
                <a:solidFill>
                  <a:srgbClr val="FF0000"/>
                </a:solidFill>
              </a:rPr>
              <a:t>         </a:t>
            </a:r>
            <a:r>
              <a:rPr lang="en-GB" altLang="en-US" sz="3600" b="1" dirty="0">
                <a:solidFill>
                  <a:schemeClr val="tx1"/>
                </a:solidFill>
              </a:rPr>
              <a:t>(Launch)</a:t>
            </a:r>
          </a:p>
        </p:txBody>
      </p:sp>
      <p:sp>
        <p:nvSpPr>
          <p:cNvPr id="12" name="TextBox 11">
            <a:extLst>
              <a:ext uri="{FF2B5EF4-FFF2-40B4-BE49-F238E27FC236}">
                <a16:creationId xmlns:a16="http://schemas.microsoft.com/office/drawing/2014/main" id="{DB272927-A184-D14B-96A0-FAE80BC9F160}"/>
              </a:ext>
            </a:extLst>
          </p:cNvPr>
          <p:cNvSpPr txBox="1"/>
          <p:nvPr/>
        </p:nvSpPr>
        <p:spPr>
          <a:xfrm>
            <a:off x="7205729" y="2346763"/>
            <a:ext cx="3861661" cy="3475967"/>
          </a:xfrm>
          <a:prstGeom prst="rect">
            <a:avLst/>
          </a:prstGeom>
        </p:spPr>
        <p:txBody>
          <a:bodyPr vert="horz" lIns="91440" tIns="45720" rIns="91440" bIns="45720" rtlCol="0" anchor="ctr">
            <a:normAutofit/>
          </a:bodyPr>
          <a:lstStyle/>
          <a:p>
            <a:pPr marL="285750" indent="-182880" defTabSz="914400">
              <a:lnSpc>
                <a:spcPct val="90000"/>
              </a:lnSpc>
              <a:buClr>
                <a:schemeClr val="tx1">
                  <a:lumMod val="85000"/>
                  <a:lumOff val="15000"/>
                </a:schemeClr>
              </a:buClr>
              <a:buFont typeface="Garamond" pitchFamily="18" charset="0"/>
              <a:buChar char="◦"/>
              <a:defRPr/>
            </a:pPr>
            <a:r>
              <a:rPr lang="en-US" sz="1200" dirty="0">
                <a:solidFill>
                  <a:schemeClr val="tx1">
                    <a:lumMod val="75000"/>
                    <a:lumOff val="25000"/>
                  </a:schemeClr>
                </a:solidFill>
              </a:rPr>
              <a:t>Three pilot schools hosting secondary and primary trainees (mostly PGCE, but also SDS (QTS only).</a:t>
            </a:r>
          </a:p>
          <a:p>
            <a:pPr marL="285750" indent="-182880" defTabSz="914400">
              <a:lnSpc>
                <a:spcPct val="90000"/>
              </a:lnSpc>
              <a:buClr>
                <a:schemeClr val="tx1">
                  <a:lumMod val="85000"/>
                  <a:lumOff val="15000"/>
                </a:schemeClr>
              </a:buClr>
              <a:buFont typeface="Garamond" pitchFamily="18" charset="0"/>
              <a:buChar char="◦"/>
              <a:defRPr/>
            </a:pPr>
            <a:r>
              <a:rPr lang="en-US" sz="1200" dirty="0">
                <a:solidFill>
                  <a:schemeClr val="tx1">
                    <a:lumMod val="75000"/>
                    <a:lumOff val="25000"/>
                  </a:schemeClr>
                </a:solidFill>
              </a:rPr>
              <a:t>Funding has been used to support trainees with the costs of travel and, where necessary, accommodation, for trainees, but also central trainers - in order to overcome the geographical remoteness of this part of the county; (e.g. Ferry and air travel, car fuel). Hotel and board accommodation for half termly placements across the year).</a:t>
            </a:r>
          </a:p>
          <a:p>
            <a:pPr marL="285750" indent="-182880" defTabSz="914400">
              <a:lnSpc>
                <a:spcPct val="90000"/>
              </a:lnSpc>
              <a:buClr>
                <a:schemeClr val="tx1">
                  <a:lumMod val="85000"/>
                  <a:lumOff val="15000"/>
                </a:schemeClr>
              </a:buClr>
              <a:buFont typeface="Garamond" pitchFamily="18" charset="0"/>
              <a:buChar char="◦"/>
              <a:defRPr/>
            </a:pPr>
            <a:r>
              <a:rPr lang="en-US" sz="1200" dirty="0">
                <a:solidFill>
                  <a:schemeClr val="tx1">
                    <a:lumMod val="75000"/>
                    <a:lumOff val="25000"/>
                  </a:schemeClr>
                </a:solidFill>
              </a:rPr>
              <a:t>Development of dedicated online mentor training for expansion pilot schools.</a:t>
            </a:r>
          </a:p>
          <a:p>
            <a:pPr marL="285750" indent="-182880" defTabSz="914400">
              <a:lnSpc>
                <a:spcPct val="90000"/>
              </a:lnSpc>
              <a:buClr>
                <a:schemeClr val="tx1">
                  <a:lumMod val="85000"/>
                  <a:lumOff val="15000"/>
                </a:schemeClr>
              </a:buClr>
              <a:buFont typeface="Garamond" pitchFamily="18" charset="0"/>
              <a:buChar char="◦"/>
              <a:defRPr/>
            </a:pPr>
            <a:r>
              <a:rPr lang="en-US" sz="1200" dirty="0">
                <a:solidFill>
                  <a:schemeClr val="tx1">
                    <a:lumMod val="75000"/>
                    <a:lumOff val="25000"/>
                  </a:schemeClr>
                </a:solidFill>
              </a:rPr>
              <a:t>Full range of QA Support Tutor activities, (next slide).</a:t>
            </a:r>
          </a:p>
        </p:txBody>
      </p:sp>
    </p:spTree>
    <p:extLst>
      <p:ext uri="{BB962C8B-B14F-4D97-AF65-F5344CB8AC3E}">
        <p14:creationId xmlns:p14="http://schemas.microsoft.com/office/powerpoint/2010/main" val="4220322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3E25BDA2-3F4D-4B38-90E7-989465ECDD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7" name="Rectangle 136">
            <a:extLst>
              <a:ext uri="{FF2B5EF4-FFF2-40B4-BE49-F238E27FC236}">
                <a16:creationId xmlns:a16="http://schemas.microsoft.com/office/drawing/2014/main" id="{F65EEA05-AD42-442F-B6C6-CB9FC28942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3">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9" name="Rectangle 138">
            <a:extLst>
              <a:ext uri="{FF2B5EF4-FFF2-40B4-BE49-F238E27FC236}">
                <a16:creationId xmlns:a16="http://schemas.microsoft.com/office/drawing/2014/main" id="{BC96869A-A70D-42F7-876F-605CB1718F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1" name="Rectangle 140">
            <a:extLst>
              <a:ext uri="{FF2B5EF4-FFF2-40B4-BE49-F238E27FC236}">
                <a16:creationId xmlns:a16="http://schemas.microsoft.com/office/drawing/2014/main" id="{6CD407CC-EF5C-486F-9A14-7F681F986D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5601" name="Title 1">
            <a:extLst>
              <a:ext uri="{FF2B5EF4-FFF2-40B4-BE49-F238E27FC236}">
                <a16:creationId xmlns:a16="http://schemas.microsoft.com/office/drawing/2014/main" id="{48E4BB65-917A-A14D-B879-5F9E42CA7377}"/>
              </a:ext>
            </a:extLst>
          </p:cNvPr>
          <p:cNvSpPr>
            <a:spLocks noGrp="1"/>
          </p:cNvSpPr>
          <p:nvPr>
            <p:ph type="title"/>
          </p:nvPr>
        </p:nvSpPr>
        <p:spPr>
          <a:xfrm>
            <a:off x="7413270" y="1366434"/>
            <a:ext cx="3793644" cy="4070859"/>
          </a:xfrm>
        </p:spPr>
        <p:txBody>
          <a:bodyPr vert="horz" lIns="91440" tIns="45720" rIns="91440" bIns="45720" rtlCol="0" anchor="ctr">
            <a:normAutofit/>
          </a:bodyPr>
          <a:lstStyle/>
          <a:p>
            <a:r>
              <a:rPr lang="en-US" altLang="en-US" sz="3600" b="1" dirty="0"/>
              <a:t>      Year 3</a:t>
            </a:r>
            <a:br>
              <a:rPr lang="en-US" altLang="en-US" sz="3600" b="1" dirty="0"/>
            </a:br>
            <a:r>
              <a:rPr lang="en-US" altLang="en-US" sz="3600" b="1" dirty="0">
                <a:solidFill>
                  <a:schemeClr val="tx1"/>
                </a:solidFill>
              </a:rPr>
              <a:t>     (Embed)</a:t>
            </a:r>
          </a:p>
        </p:txBody>
      </p:sp>
      <p:sp>
        <p:nvSpPr>
          <p:cNvPr id="8" name="TextBox 7">
            <a:extLst>
              <a:ext uri="{FF2B5EF4-FFF2-40B4-BE49-F238E27FC236}">
                <a16:creationId xmlns:a16="http://schemas.microsoft.com/office/drawing/2014/main" id="{3F89F98C-1549-1544-B5EC-46569FF76943}"/>
              </a:ext>
            </a:extLst>
          </p:cNvPr>
          <p:cNvSpPr txBox="1"/>
          <p:nvPr/>
        </p:nvSpPr>
        <p:spPr>
          <a:xfrm>
            <a:off x="1440519" y="1420706"/>
            <a:ext cx="5514758" cy="4016587"/>
          </a:xfrm>
          <a:prstGeom prst="rect">
            <a:avLst/>
          </a:prstGeom>
        </p:spPr>
        <p:txBody>
          <a:bodyPr vert="horz" lIns="91440" tIns="45720" rIns="91440" bIns="45720" rtlCol="0" anchor="ctr">
            <a:normAutofit/>
          </a:bodyPr>
          <a:lstStyle/>
          <a:p>
            <a:pPr marL="285750" indent="-182880" defTabSz="914400">
              <a:lnSpc>
                <a:spcPct val="90000"/>
              </a:lnSpc>
              <a:spcAft>
                <a:spcPts val="600"/>
              </a:spcAft>
              <a:buClr>
                <a:schemeClr val="tx1">
                  <a:lumMod val="85000"/>
                  <a:lumOff val="15000"/>
                </a:schemeClr>
              </a:buClr>
              <a:buFont typeface="Garamond" pitchFamily="18" charset="0"/>
              <a:buChar char="◦"/>
              <a:defRPr/>
            </a:pPr>
            <a:endParaRPr lang="en-US" sz="1500" dirty="0">
              <a:solidFill>
                <a:schemeClr val="tx1">
                  <a:lumMod val="75000"/>
                  <a:lumOff val="25000"/>
                </a:schemeClr>
              </a:solidFill>
            </a:endParaRPr>
          </a:p>
          <a:p>
            <a:pPr marL="285750" indent="-182880" defTabSz="914400">
              <a:lnSpc>
                <a:spcPct val="90000"/>
              </a:lnSpc>
              <a:spcAft>
                <a:spcPts val="600"/>
              </a:spcAft>
              <a:buClr>
                <a:schemeClr val="tx1">
                  <a:lumMod val="85000"/>
                  <a:lumOff val="15000"/>
                </a:schemeClr>
              </a:buClr>
              <a:buFont typeface="Garamond" pitchFamily="18" charset="0"/>
              <a:buChar char="◦"/>
              <a:defRPr/>
            </a:pPr>
            <a:endParaRPr lang="en-US" sz="1500" dirty="0">
              <a:solidFill>
                <a:schemeClr val="tx1">
                  <a:lumMod val="75000"/>
                  <a:lumOff val="25000"/>
                </a:schemeClr>
              </a:solidFill>
            </a:endParaRPr>
          </a:p>
          <a:p>
            <a:pPr indent="-182880" defTabSz="914400">
              <a:lnSpc>
                <a:spcPct val="90000"/>
              </a:lnSpc>
              <a:spcAft>
                <a:spcPts val="600"/>
              </a:spcAft>
              <a:buClr>
                <a:schemeClr val="tx1">
                  <a:lumMod val="85000"/>
                  <a:lumOff val="15000"/>
                </a:schemeClr>
              </a:buClr>
              <a:buFont typeface="Garamond" pitchFamily="18" charset="0"/>
              <a:buChar char="◦"/>
              <a:defRPr/>
            </a:pPr>
            <a:endParaRPr lang="en-US" sz="1500" dirty="0">
              <a:solidFill>
                <a:schemeClr val="tx1">
                  <a:lumMod val="75000"/>
                  <a:lumOff val="25000"/>
                </a:schemeClr>
              </a:solidFill>
            </a:endParaRPr>
          </a:p>
          <a:p>
            <a:pPr indent="-182880" defTabSz="914400">
              <a:lnSpc>
                <a:spcPct val="90000"/>
              </a:lnSpc>
              <a:spcAft>
                <a:spcPts val="600"/>
              </a:spcAft>
              <a:buClr>
                <a:schemeClr val="tx1">
                  <a:lumMod val="85000"/>
                  <a:lumOff val="15000"/>
                </a:schemeClr>
              </a:buClr>
              <a:buFont typeface="Garamond" pitchFamily="18" charset="0"/>
              <a:buChar char="◦"/>
              <a:defRPr/>
            </a:pPr>
            <a:endParaRPr lang="en-US" sz="1500" dirty="0">
              <a:solidFill>
                <a:schemeClr val="tx1">
                  <a:lumMod val="75000"/>
                  <a:lumOff val="25000"/>
                </a:schemeClr>
              </a:solidFill>
            </a:endParaRPr>
          </a:p>
        </p:txBody>
      </p:sp>
      <p:cxnSp>
        <p:nvCxnSpPr>
          <p:cNvPr id="143" name="Straight Connector 142">
            <a:extLst>
              <a:ext uri="{FF2B5EF4-FFF2-40B4-BE49-F238E27FC236}">
                <a16:creationId xmlns:a16="http://schemas.microsoft.com/office/drawing/2014/main" id="{0DD76B5F-5BAA-48C6-9065-9AEF15D30B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E6C3BDBE-29B3-8849-A7A5-68E2238CA544}"/>
              </a:ext>
            </a:extLst>
          </p:cNvPr>
          <p:cNvSpPr txBox="1"/>
          <p:nvPr/>
        </p:nvSpPr>
        <p:spPr>
          <a:xfrm>
            <a:off x="1357212" y="1630397"/>
            <a:ext cx="5495898" cy="4616648"/>
          </a:xfrm>
          <a:prstGeom prst="rect">
            <a:avLst/>
          </a:prstGeom>
          <a:noFill/>
        </p:spPr>
        <p:txBody>
          <a:bodyPr wrap="square" rtlCol="0">
            <a:spAutoFit/>
          </a:bodyPr>
          <a:lstStyle/>
          <a:p>
            <a:pPr marL="285750" indent="-285750" fontAlgn="base">
              <a:buFont typeface="Courier New" panose="02070309020205020404" pitchFamily="49" charset="0"/>
              <a:buChar char="o"/>
            </a:pPr>
            <a:r>
              <a:rPr lang="en-GB" sz="1200" dirty="0"/>
              <a:t>7 NQTs in EP schools:</a:t>
            </a:r>
          </a:p>
          <a:p>
            <a:pPr marL="285750" indent="-285750" fontAlgn="base">
              <a:buFont typeface="Arial" panose="020B0604020202020204" pitchFamily="34" charset="0"/>
              <a:buChar char="•"/>
            </a:pPr>
            <a:r>
              <a:rPr lang="en-GB" sz="1200" dirty="0"/>
              <a:t>School A </a:t>
            </a:r>
          </a:p>
          <a:p>
            <a:pPr fontAlgn="base"/>
            <a:r>
              <a:rPr lang="en-GB" sz="1200" dirty="0"/>
              <a:t>	NQTs: 3 Secondary English, MFL, Science &amp; 1 Primary    	</a:t>
            </a:r>
          </a:p>
          <a:p>
            <a:pPr fontAlgn="base"/>
            <a:r>
              <a:rPr lang="en-GB" sz="1200" dirty="0"/>
              <a:t>	Trainees: 1 Primary SDS</a:t>
            </a:r>
          </a:p>
          <a:p>
            <a:pPr marL="285750" indent="-285750" fontAlgn="base">
              <a:buFont typeface="Arial" panose="020B0604020202020204" pitchFamily="34" charset="0"/>
              <a:buChar char="•"/>
            </a:pPr>
            <a:r>
              <a:rPr lang="en-GB" sz="1200" dirty="0"/>
              <a:t>School B </a:t>
            </a:r>
          </a:p>
          <a:p>
            <a:pPr lvl="1" fontAlgn="base"/>
            <a:r>
              <a:rPr lang="en-GB" sz="1200" dirty="0"/>
              <a:t>NQTs: 1 Secondary MFL and 1 SEND </a:t>
            </a:r>
          </a:p>
          <a:p>
            <a:pPr marL="285750" indent="-285750" fontAlgn="base">
              <a:buFont typeface="Arial" panose="020B0604020202020204" pitchFamily="34" charset="0"/>
              <a:buChar char="•"/>
            </a:pPr>
            <a:r>
              <a:rPr lang="en-GB" sz="1200" dirty="0"/>
              <a:t>School C  </a:t>
            </a:r>
          </a:p>
          <a:p>
            <a:pPr lvl="1" fontAlgn="base"/>
            <a:r>
              <a:rPr lang="en-GB" sz="1200" dirty="0"/>
              <a:t>NQTs: 1 Secondary Science</a:t>
            </a:r>
          </a:p>
          <a:p>
            <a:pPr lvl="1" fontAlgn="base"/>
            <a:r>
              <a:rPr lang="en-GB" sz="1200" dirty="0"/>
              <a:t>Trainees: 2 Secondary MFL</a:t>
            </a:r>
          </a:p>
          <a:p>
            <a:pPr marL="171450" indent="-171450" fontAlgn="base">
              <a:buFont typeface="Courier New" panose="02070309020205020404" pitchFamily="49" charset="0"/>
              <a:buChar char="o"/>
            </a:pPr>
            <a:endParaRPr lang="en-GB" sz="1200" dirty="0"/>
          </a:p>
          <a:p>
            <a:pPr marL="285750" indent="-285750" fontAlgn="base">
              <a:buFont typeface="Courier New" panose="02070309020205020404" pitchFamily="49" charset="0"/>
              <a:buChar char="o"/>
            </a:pPr>
            <a:r>
              <a:rPr lang="en-GB" sz="1200" dirty="0"/>
              <a:t>NQT/PT contributions to Annual NQT Conference (January)</a:t>
            </a:r>
          </a:p>
          <a:p>
            <a:pPr marL="285750" indent="-285750" fontAlgn="base">
              <a:buFont typeface="Courier New" panose="02070309020205020404" pitchFamily="49" charset="0"/>
              <a:buChar char="o"/>
            </a:pPr>
            <a:r>
              <a:rPr lang="en-GB" sz="1200" dirty="0"/>
              <a:t>PT contribution to SCITT’s EPS session (March)</a:t>
            </a:r>
          </a:p>
          <a:p>
            <a:pPr marL="285750" indent="-285750" fontAlgn="base">
              <a:buFont typeface="Courier New" panose="02070309020205020404" pitchFamily="49" charset="0"/>
              <a:buChar char="o"/>
            </a:pPr>
            <a:r>
              <a:rPr lang="en-GB" sz="1200" dirty="0"/>
              <a:t>TEAN Conference (May)</a:t>
            </a:r>
          </a:p>
          <a:p>
            <a:pPr marL="285750" indent="-285750" fontAlgn="base">
              <a:buFont typeface="Courier New" panose="02070309020205020404" pitchFamily="49" charset="0"/>
              <a:buChar char="o"/>
            </a:pPr>
            <a:r>
              <a:rPr lang="en-GB" sz="1200" dirty="0"/>
              <a:t>Publication of BERA Blog</a:t>
            </a:r>
          </a:p>
          <a:p>
            <a:pPr marL="285750" indent="-285750" fontAlgn="base">
              <a:buFont typeface="Courier New" panose="02070309020205020404" pitchFamily="49" charset="0"/>
              <a:buChar char="o"/>
            </a:pPr>
            <a:r>
              <a:rPr lang="en-GB" sz="1200" dirty="0"/>
              <a:t>Q Sort Survey carried out in EP Schools (BSU)</a:t>
            </a:r>
          </a:p>
          <a:p>
            <a:pPr marL="285750" indent="-285750" fontAlgn="base">
              <a:buFont typeface="Courier New" panose="02070309020205020404" pitchFamily="49" charset="0"/>
              <a:buChar char="o"/>
            </a:pPr>
            <a:r>
              <a:rPr lang="en-GB" sz="1200" dirty="0"/>
              <a:t>Range of webinars/CPD for staff in all three EP Schools</a:t>
            </a:r>
          </a:p>
          <a:p>
            <a:pPr marL="285750" indent="-285750" fontAlgn="base">
              <a:buFont typeface="Courier New" panose="02070309020205020404" pitchFamily="49" charset="0"/>
              <a:buChar char="o"/>
            </a:pPr>
            <a:r>
              <a:rPr lang="en-GB" sz="1200" dirty="0"/>
              <a:t>Remote lesson observations of NQTs/Trainees in all EP Schools (May)</a:t>
            </a:r>
          </a:p>
          <a:p>
            <a:pPr marL="285750" indent="-285750" fontAlgn="base">
              <a:buFont typeface="Courier New" panose="02070309020205020404" pitchFamily="49" charset="0"/>
              <a:buChar char="o"/>
            </a:pPr>
            <a:r>
              <a:rPr lang="en-GB" sz="1200" dirty="0"/>
              <a:t>Visits to EP schools (AP and PTM) – June/July</a:t>
            </a:r>
          </a:p>
          <a:p>
            <a:pPr marL="285750" indent="-285750" fontAlgn="base">
              <a:buFont typeface="Courier New" panose="02070309020205020404" pitchFamily="49" charset="0"/>
              <a:buChar char="o"/>
            </a:pPr>
            <a:r>
              <a:rPr lang="en-GB" sz="1200" dirty="0"/>
              <a:t>Offers to support PGCE placements in 2021/222</a:t>
            </a:r>
          </a:p>
          <a:p>
            <a:pPr marL="285750" indent="-285750" fontAlgn="base">
              <a:buFont typeface="Courier New" panose="02070309020205020404" pitchFamily="49" charset="0"/>
              <a:buChar char="o"/>
            </a:pPr>
            <a:r>
              <a:rPr lang="en-GB" sz="1200" dirty="0"/>
              <a:t>Formal evaluation for DfE and journal article</a:t>
            </a:r>
          </a:p>
          <a:p>
            <a:pPr fontAlgn="base"/>
            <a:r>
              <a:rPr lang="en-GB" dirty="0"/>
              <a:t> </a:t>
            </a:r>
          </a:p>
          <a:p>
            <a:pPr fontAlgn="base"/>
            <a:endParaRPr lang="en-GB" dirty="0"/>
          </a:p>
          <a:p>
            <a:endParaRPr lang="en-GB" dirty="0"/>
          </a:p>
        </p:txBody>
      </p:sp>
    </p:spTree>
    <p:extLst>
      <p:ext uri="{BB962C8B-B14F-4D97-AF65-F5344CB8AC3E}">
        <p14:creationId xmlns:p14="http://schemas.microsoft.com/office/powerpoint/2010/main" val="13615270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1992</Words>
  <Application>Microsoft Office PowerPoint</Application>
  <PresentationFormat>Widescreen</PresentationFormat>
  <Paragraphs>164</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Century Gothic</vt:lpstr>
      <vt:lpstr>Courier New</vt:lpstr>
      <vt:lpstr>Garamond</vt:lpstr>
      <vt:lpstr>Wingdings</vt:lpstr>
      <vt:lpstr>Savon</vt:lpstr>
      <vt:lpstr>Nowhere Places:   lessons learned regarding teacher education from the DfE ITT Expansion Pilot operationalised in remote coastal schools in South West England</vt:lpstr>
      <vt:lpstr>PowerPoint Presentation</vt:lpstr>
      <vt:lpstr>In our session … </vt:lpstr>
      <vt:lpstr>‘Expansion Pilot’ Project   (DfE 2017)   ‘Objectives’</vt:lpstr>
      <vt:lpstr>Department for Education. (2017). The Expansion Pilot for Initial Teacher Training (ITT) Provision: an opportunity to support schools in greatest need.   Department for Education. (2017). Unlocking talent: fulfilling potential. A plan for improving social mobility through education.  House of Lords. (2019). The Future of Seaside Towns. Regenerating Seaside Towns and Communities Select Committee Report of Session 2017–19.   </vt:lpstr>
      <vt:lpstr>Core Principles: Partnerships and Support</vt:lpstr>
      <vt:lpstr>PowerPoint Presentation</vt:lpstr>
      <vt:lpstr>     Year 1         (Preparation)</vt:lpstr>
      <vt:lpstr>      Year 3      (Embed)</vt:lpstr>
      <vt:lpstr>Sources on education and place  Gruenewald, D. A. (2003). Foundations of Place: A Multidisciplinary Framework for Place-Conscious Education. American Educational Research Journal, 40(3), 619- 665  Roberts, P. &amp; Green, B. (2013). Researching Rural Places: On Social Justice and Rural Education. Qualitative Enquiry.  doi:10.1177/1077800413503795.  Schnellert, L. (2020). Place-consciousness and education change networks to empower rural learners. 319-328. In Corbett, M. &amp; Gereluk, D. (Eds.) Rural teacher education: connecting land and people. Springer.  Thomson, P. (2000). Like schools, educational disadvantage and ‘thinness’. The Australian Educational Researcher, 27(3), 157–172.  </vt:lpstr>
      <vt:lpstr>Meeting the EP’s core objectives? </vt:lpstr>
      <vt:lpstr>Social Mobility    “Social mobility is about ensuring that a person’s occupation and income are not tied to where they started in life. It is also about fairness across society and making sure that people of all backgrounds get equal opportunities in early years, at school, in universities and in work.”  In ‘State of the Nation 2018-19: Social Mobility in Great Britain - Summary’</vt:lpstr>
      <vt:lpstr>Experiences of  ‘EP’ participants … </vt:lpstr>
      <vt:lpstr>Thank You</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Nowhere Places:   lessons learned regarding teacher education from the DfE ITT Expansion Pilot operationalised in remote coastal schools in South West England</dc:title>
  <dc:creator>Paul Taylor</dc:creator>
  <cp:lastModifiedBy>Miranda Lynn Barnes</cp:lastModifiedBy>
  <cp:revision>47</cp:revision>
  <cp:lastPrinted>2021-05-02T10:01:46Z</cp:lastPrinted>
  <dcterms:created xsi:type="dcterms:W3CDTF">2021-04-20T09:26:15Z</dcterms:created>
  <dcterms:modified xsi:type="dcterms:W3CDTF">2021-05-28T09:04:23Z</dcterms:modified>
</cp:coreProperties>
</file>