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56" r:id="rId3"/>
    <p:sldId id="278" r:id="rId4"/>
    <p:sldId id="271" r:id="rId5"/>
    <p:sldId id="272" r:id="rId6"/>
    <p:sldId id="265" r:id="rId7"/>
    <p:sldId id="260" r:id="rId8"/>
    <p:sldId id="261" r:id="rId9"/>
    <p:sldId id="259" r:id="rId10"/>
    <p:sldId id="275" r:id="rId11"/>
    <p:sldId id="266" r:id="rId12"/>
    <p:sldId id="263" r:id="rId13"/>
    <p:sldId id="277" r:id="rId14"/>
    <p:sldId id="267" r:id="rId15"/>
    <p:sldId id="270" r:id="rId16"/>
    <p:sldId id="264" r:id="rId17"/>
    <p:sldId id="268" r:id="rId18"/>
    <p:sldId id="273" r:id="rId19"/>
    <p:sldId id="262"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660"/>
  </p:normalViewPr>
  <p:slideViewPr>
    <p:cSldViewPr>
      <p:cViewPr varScale="1">
        <p:scale>
          <a:sx n="111" d="100"/>
          <a:sy n="111" d="100"/>
        </p:scale>
        <p:origin x="1229"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36898-DB6B-48F1-A880-D7BD5F8C6E27}" type="datetimeFigureOut">
              <a:rPr lang="en-GB" smtClean="0"/>
              <a:t>07/09/2021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1948A-02CD-43FF-AB0A-372C8D7359A8}" type="slidenum">
              <a:rPr lang="en-GB" smtClean="0"/>
              <a:t>‹#›</a:t>
            </a:fld>
            <a:endParaRPr lang="en-GB"/>
          </a:p>
        </p:txBody>
      </p:sp>
    </p:spTree>
    <p:extLst>
      <p:ext uri="{BB962C8B-B14F-4D97-AF65-F5344CB8AC3E}">
        <p14:creationId xmlns:p14="http://schemas.microsoft.com/office/powerpoint/2010/main" val="87596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in 2017. </a:t>
            </a:r>
            <a:r>
              <a:rPr lang="en-US" dirty="0" err="1" smtClean="0"/>
              <a:t>Govt</a:t>
            </a:r>
            <a:r>
              <a:rPr lang="en-US" dirty="0" smtClean="0"/>
              <a:t> focus on raising the quality of teaching in order to raise social mobility.</a:t>
            </a:r>
            <a:r>
              <a:rPr lang="en-US" baseline="0" dirty="0" smtClean="0"/>
              <a:t> Discourse that teachers have the strongest impact on outcomes, ignoring the research that contradicts this.</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2</a:t>
            </a:fld>
            <a:endParaRPr lang="en-GB"/>
          </a:p>
        </p:txBody>
      </p:sp>
    </p:spTree>
    <p:extLst>
      <p:ext uri="{BB962C8B-B14F-4D97-AF65-F5344CB8AC3E}">
        <p14:creationId xmlns:p14="http://schemas.microsoft.com/office/powerpoint/2010/main" val="247984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the 3 years, in the Cornwall case, 7 new teachers were supported and are now available to the school leaders to recruit. Many had been in the area working as classroom aides or teaching assistants. Unlikely</a:t>
            </a:r>
            <a:r>
              <a:rPr lang="en-US" baseline="0" dirty="0" smtClean="0"/>
              <a:t> to leave the area. A new resource of trained and post grad level educated young people who can contribute to their communities.</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11</a:t>
            </a:fld>
            <a:endParaRPr lang="en-GB"/>
          </a:p>
        </p:txBody>
      </p:sp>
    </p:spTree>
    <p:extLst>
      <p:ext uri="{BB962C8B-B14F-4D97-AF65-F5344CB8AC3E}">
        <p14:creationId xmlns:p14="http://schemas.microsoft.com/office/powerpoint/2010/main" val="122206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 nationally had vague targets-double edged in that value for money is difficult to demonstrate. </a:t>
            </a:r>
          </a:p>
          <a:p>
            <a:r>
              <a:rPr lang="en-US" dirty="0" smtClean="0"/>
              <a:t>The complexities of working</a:t>
            </a:r>
            <a:r>
              <a:rPr lang="en-US" baseline="0" dirty="0" smtClean="0"/>
              <a:t> with</a:t>
            </a:r>
            <a:r>
              <a:rPr lang="en-US" dirty="0" smtClean="0"/>
              <a:t> the relations with schools requires skillful staff to be deployed by the providers- they are already very</a:t>
            </a:r>
            <a:r>
              <a:rPr lang="en-US" baseline="0" dirty="0" smtClean="0"/>
              <a:t> busy people.</a:t>
            </a:r>
          </a:p>
          <a:p>
            <a:r>
              <a:rPr lang="en-US" baseline="0" dirty="0" smtClean="0"/>
              <a:t>No previous experiences of similar pilots to draw on so difficult to budget for unknown eventualities.</a:t>
            </a:r>
          </a:p>
          <a:p>
            <a:r>
              <a:rPr lang="en-US" baseline="0" dirty="0" smtClean="0"/>
              <a:t>Schools are in fragile circumstances- open to re- inspection at any time.</a:t>
            </a:r>
            <a:r>
              <a:rPr lang="en-US" dirty="0" smtClean="0"/>
              <a:t> </a:t>
            </a:r>
          </a:p>
          <a:p>
            <a:r>
              <a:rPr lang="en-US" dirty="0" smtClean="0"/>
              <a:t>In</a:t>
            </a:r>
            <a:r>
              <a:rPr lang="en-US" baseline="0" dirty="0" smtClean="0"/>
              <a:t> small schools all staff take on many responsibilities as there are few of them to share the burdens of management and leadership.</a:t>
            </a:r>
            <a:endParaRPr lang="en-US" dirty="0" smtClean="0"/>
          </a:p>
          <a:p>
            <a:r>
              <a:rPr lang="en-US" dirty="0" smtClean="0"/>
              <a:t> </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12</a:t>
            </a:fld>
            <a:endParaRPr lang="en-GB"/>
          </a:p>
        </p:txBody>
      </p:sp>
    </p:spTree>
    <p:extLst>
      <p:ext uri="{BB962C8B-B14F-4D97-AF65-F5344CB8AC3E}">
        <p14:creationId xmlns:p14="http://schemas.microsoft.com/office/powerpoint/2010/main" val="115999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Educators have been committed to making the Pilot projects work in the different schools. The money is a welcomed opportunity</a:t>
            </a:r>
            <a:r>
              <a:rPr lang="en-US" baseline="0" dirty="0" smtClean="0"/>
              <a:t> to get new talent and fresh ideas into their school communities. There were chances to work remotely and show how this can be continued for CPD in the future.. Trainees’ teaching combined the outdoors environments - built resilience and new capabilities in students.</a:t>
            </a:r>
          </a:p>
          <a:p>
            <a:r>
              <a:rPr lang="en-US" baseline="0" dirty="0" smtClean="0"/>
              <a:t>Students met new young teachers bringing new perspectives on the world to small remote places’ classrooms.</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13</a:t>
            </a:fld>
            <a:endParaRPr lang="en-GB"/>
          </a:p>
        </p:txBody>
      </p:sp>
    </p:spTree>
    <p:extLst>
      <p:ext uri="{BB962C8B-B14F-4D97-AF65-F5344CB8AC3E}">
        <p14:creationId xmlns:p14="http://schemas.microsoft.com/office/powerpoint/2010/main" val="51664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 was only ever scheduled to</a:t>
            </a:r>
            <a:r>
              <a:rPr lang="en-US" baseline="0" dirty="0" smtClean="0"/>
              <a:t> run for just under 3 years. There was no planned follow up or any more funding possible. The schools remain small and may not be able to actually employ more members of staff–even when they are qualified as teachers.</a:t>
            </a:r>
          </a:p>
          <a:p>
            <a:r>
              <a:rPr lang="en-US" baseline="0" dirty="0" smtClean="0"/>
              <a:t>The loss of a key player can end the pilot’s networked partnerships. E.g. sickness or moving on to new schools.</a:t>
            </a:r>
          </a:p>
          <a:p>
            <a:r>
              <a:rPr lang="en-US" baseline="0" dirty="0" smtClean="0"/>
              <a:t>The loss of one key teacher can mean the project in a school may not be able to mentor the trainees.</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14</a:t>
            </a:fld>
            <a:endParaRPr lang="en-GB"/>
          </a:p>
        </p:txBody>
      </p:sp>
    </p:spTree>
    <p:extLst>
      <p:ext uri="{BB962C8B-B14F-4D97-AF65-F5344CB8AC3E}">
        <p14:creationId xmlns:p14="http://schemas.microsoft.com/office/powerpoint/2010/main" val="5553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 was a one off initiative</a:t>
            </a:r>
            <a:r>
              <a:rPr lang="en-US" baseline="0" dirty="0" smtClean="0"/>
              <a:t> funded for </a:t>
            </a:r>
            <a:r>
              <a:rPr lang="en-US" baseline="0" dirty="0" err="1" smtClean="0"/>
              <a:t>localised</a:t>
            </a:r>
            <a:r>
              <a:rPr lang="en-US" baseline="0" dirty="0" smtClean="0"/>
              <a:t> action by local experts collaborating. </a:t>
            </a:r>
          </a:p>
          <a:p>
            <a:r>
              <a:rPr lang="en-US" baseline="0" dirty="0" smtClean="0"/>
              <a:t>The other place-based initiative the Opportunity Areas have been running in 12 areas across UK for similar length of time with £72m funding to date. These are top down and involve major national players moving into a school community to ‘turn them around’.</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15</a:t>
            </a:fld>
            <a:endParaRPr lang="en-GB"/>
          </a:p>
        </p:txBody>
      </p:sp>
    </p:spTree>
    <p:extLst>
      <p:ext uri="{BB962C8B-B14F-4D97-AF65-F5344CB8AC3E}">
        <p14:creationId xmlns:p14="http://schemas.microsoft.com/office/powerpoint/2010/main" val="203021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 of the local providers for all teacher training is nationally currently questioned. Warnings are being heard across the sector as there is a Sector Market Review being undertaken.</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16</a:t>
            </a:fld>
            <a:endParaRPr lang="en-GB"/>
          </a:p>
        </p:txBody>
      </p:sp>
    </p:spTree>
    <p:extLst>
      <p:ext uri="{BB962C8B-B14F-4D97-AF65-F5344CB8AC3E}">
        <p14:creationId xmlns:p14="http://schemas.microsoft.com/office/powerpoint/2010/main" val="141050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 has shown the benefits of careful working with knowledgeable educators who know the </a:t>
            </a:r>
            <a:r>
              <a:rPr lang="en-US" dirty="0" err="1" smtClean="0"/>
              <a:t>thisness</a:t>
            </a:r>
            <a:r>
              <a:rPr lang="en-US" dirty="0" smtClean="0"/>
              <a:t> of the Cornish peninsular schools. While the tide was in and the money was available, the schools themselves reported feeling looked after – rather than forgotten by central government. What of the future?</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17</a:t>
            </a:fld>
            <a:endParaRPr lang="en-GB"/>
          </a:p>
        </p:txBody>
      </p:sp>
    </p:spTree>
    <p:extLst>
      <p:ext uri="{BB962C8B-B14F-4D97-AF65-F5344CB8AC3E}">
        <p14:creationId xmlns:p14="http://schemas.microsoft.com/office/powerpoint/2010/main" val="36264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a:t>
            </a:r>
            <a:r>
              <a:rPr lang="en-US" baseline="0" dirty="0" smtClean="0"/>
              <a:t> remains that government</a:t>
            </a:r>
            <a:r>
              <a:rPr lang="en-US" dirty="0" smtClean="0"/>
              <a:t> is improving social mobility and rescues remote communities from their socioeconomic deprivation via schools. ‘Levelling Up’?</a:t>
            </a:r>
          </a:p>
          <a:p>
            <a:r>
              <a:rPr lang="en-US" dirty="0" smtClean="0"/>
              <a:t>How effective can this be when the focus remains on the schools rather than addressing the local socioeconomic environment? How can the schools show that they are improving if the standards by which they are measured are metro-normative and not reflecting the specifies of place? </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18</a:t>
            </a:fld>
            <a:endParaRPr lang="en-GB"/>
          </a:p>
        </p:txBody>
      </p:sp>
    </p:spTree>
    <p:extLst>
      <p:ext uri="{BB962C8B-B14F-4D97-AF65-F5344CB8AC3E}">
        <p14:creationId xmlns:p14="http://schemas.microsoft.com/office/powerpoint/2010/main" val="364641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next for shaping these schools in the South West Peninsular?</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19</a:t>
            </a:fld>
            <a:endParaRPr lang="en-GB"/>
          </a:p>
        </p:txBody>
      </p:sp>
    </p:spTree>
    <p:extLst>
      <p:ext uri="{BB962C8B-B14F-4D97-AF65-F5344CB8AC3E}">
        <p14:creationId xmlns:p14="http://schemas.microsoft.com/office/powerpoint/2010/main" val="105214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Expansion Pilot- a small scale </a:t>
            </a:r>
            <a:r>
              <a:rPr lang="en-US" dirty="0" err="1" smtClean="0"/>
              <a:t>DfE</a:t>
            </a:r>
            <a:r>
              <a:rPr lang="en-US" dirty="0" smtClean="0"/>
              <a:t> project from</a:t>
            </a:r>
            <a:r>
              <a:rPr lang="en-US" baseline="0" dirty="0" smtClean="0"/>
              <a:t> J</a:t>
            </a:r>
            <a:r>
              <a:rPr lang="en-US" dirty="0" smtClean="0"/>
              <a:t>uly 2018. Aimed to increase availability of new teachers in selected areas.</a:t>
            </a:r>
            <a:r>
              <a:rPr lang="en-US" baseline="0" dirty="0" smtClean="0"/>
              <a:t> With 1. poor rates of social mobility, 2. weak supply of teachers, 3. schools that were judged through inspection as failing. These are criteria set by metro-normative standards.</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3</a:t>
            </a:fld>
            <a:endParaRPr lang="en-GB"/>
          </a:p>
        </p:txBody>
      </p:sp>
    </p:spTree>
    <p:extLst>
      <p:ext uri="{BB962C8B-B14F-4D97-AF65-F5344CB8AC3E}">
        <p14:creationId xmlns:p14="http://schemas.microsoft.com/office/powerpoint/2010/main" val="7940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training providers tendered and seven bids were accepted and projects started in rural, urban and coastal locations. The project I focus on today was run in Cornwall by the School </a:t>
            </a:r>
            <a:r>
              <a:rPr lang="en-US" dirty="0" err="1" smtClean="0"/>
              <a:t>Centred</a:t>
            </a:r>
            <a:r>
              <a:rPr lang="en-US" dirty="0" smtClean="0"/>
              <a:t> Initial</a:t>
            </a:r>
            <a:r>
              <a:rPr lang="en-US" baseline="0" dirty="0" smtClean="0"/>
              <a:t> teacher Training organization.</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4</a:t>
            </a:fld>
            <a:endParaRPr lang="en-GB"/>
          </a:p>
        </p:txBody>
      </p:sp>
    </p:spTree>
    <p:extLst>
      <p:ext uri="{BB962C8B-B14F-4D97-AF65-F5344CB8AC3E}">
        <p14:creationId xmlns:p14="http://schemas.microsoft.com/office/powerpoint/2010/main" val="77033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Cornwall is a remote place- not as remote as some regions in USA or Australia. However, there</a:t>
            </a:r>
            <a:r>
              <a:rPr lang="en-US" baseline="0" dirty="0" smtClean="0"/>
              <a:t> are</a:t>
            </a:r>
            <a:r>
              <a:rPr lang="en-US" dirty="0" smtClean="0"/>
              <a:t> islands communities similar</a:t>
            </a:r>
            <a:r>
              <a:rPr lang="en-US" baseline="0" dirty="0" smtClean="0"/>
              <a:t> in some respects to Scotland. Marginal economy. Some places socioeconomically left behind while others are highly desirable resorts. Work / employment is precarious and often seasonal. A culturally distinct region with historic ties to Celtic traditions/language.</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5</a:t>
            </a:fld>
            <a:endParaRPr lang="en-GB"/>
          </a:p>
        </p:txBody>
      </p:sp>
    </p:spTree>
    <p:extLst>
      <p:ext uri="{BB962C8B-B14F-4D97-AF65-F5344CB8AC3E}">
        <p14:creationId xmlns:p14="http://schemas.microsoft.com/office/powerpoint/2010/main" val="299608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landscape is difficult for teacher recruitment. Stuck</a:t>
            </a:r>
            <a:r>
              <a:rPr lang="en-US" baseline="0" dirty="0" smtClean="0"/>
              <a:t> workforce. Expensive place to do training. Very small schools. Inaccessible places preventing daily commuting. A proportion of schools are focused on resolving their own improvement strategies after poor inspections and do not/cannot engage with ITT. To join the pilot they could not be doing ITT, as the aim was to get new </a:t>
            </a:r>
            <a:r>
              <a:rPr lang="en-US" baseline="0" dirty="0" err="1" smtClean="0"/>
              <a:t>programmes</a:t>
            </a:r>
            <a:r>
              <a:rPr lang="en-US" baseline="0" dirty="0" smtClean="0"/>
              <a:t> in fresh territories..</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6</a:t>
            </a:fld>
            <a:endParaRPr lang="en-GB"/>
          </a:p>
        </p:txBody>
      </p:sp>
    </p:spTree>
    <p:extLst>
      <p:ext uri="{BB962C8B-B14F-4D97-AF65-F5344CB8AC3E}">
        <p14:creationId xmlns:p14="http://schemas.microsoft.com/office/powerpoint/2010/main" val="36056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the Expansion Pilot project. Year 1 spent</a:t>
            </a:r>
            <a:r>
              <a:rPr lang="en-US" baseline="0" dirty="0" smtClean="0"/>
              <a:t> planning in Cornwall. This was to build the trust for the rest of the 3 year project. Recruiting schools to the pilot by the SCITT provider.</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7</a:t>
            </a:fld>
            <a:endParaRPr lang="en-GB"/>
          </a:p>
        </p:txBody>
      </p:sp>
    </p:spTree>
    <p:extLst>
      <p:ext uri="{BB962C8B-B14F-4D97-AF65-F5344CB8AC3E}">
        <p14:creationId xmlns:p14="http://schemas.microsoft.com/office/powerpoint/2010/main" val="364457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7 pilot providing</a:t>
            </a:r>
            <a:r>
              <a:rPr lang="en-US" baseline="0" dirty="0" smtClean="0"/>
              <a:t> </a:t>
            </a:r>
            <a:r>
              <a:rPr lang="en-US" baseline="0" dirty="0" err="1" smtClean="0"/>
              <a:t>organisations</a:t>
            </a:r>
            <a:r>
              <a:rPr lang="en-US" baseline="0" dirty="0" smtClean="0"/>
              <a:t> were local. They were close to their community where they were putting trainees. No big players </a:t>
            </a:r>
            <a:r>
              <a:rPr lang="en-US" baseline="0" dirty="0" err="1" smtClean="0"/>
              <a:t>eg</a:t>
            </a:r>
            <a:r>
              <a:rPr lang="en-US" baseline="0" dirty="0" smtClean="0"/>
              <a:t> Teach First. Some were SCITTS some others were local university providers. </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8</a:t>
            </a:fld>
            <a:endParaRPr lang="en-GB"/>
          </a:p>
        </p:txBody>
      </p:sp>
    </p:spTree>
    <p:extLst>
      <p:ext uri="{BB962C8B-B14F-4D97-AF65-F5344CB8AC3E}">
        <p14:creationId xmlns:p14="http://schemas.microsoft.com/office/powerpoint/2010/main" val="103990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 was funded by </a:t>
            </a:r>
            <a:r>
              <a:rPr lang="en-US" dirty="0" err="1" smtClean="0"/>
              <a:t>DfE</a:t>
            </a:r>
            <a:r>
              <a:rPr lang="en-US" dirty="0" smtClean="0"/>
              <a:t> for 3 years.</a:t>
            </a:r>
            <a:r>
              <a:rPr lang="en-US" baseline="0" dirty="0" smtClean="0"/>
              <a:t> Total £3million. Not a lot compared with other projects. Moreover, each school had not had trainees for several years and were starting over. The funds were spent on putting each trainee into ‘an inexperienced school setting’. This was a bespoke package and took money and time to set up. EG. Trainee’s travel to work/to training events, local accommodation, specialist modules of training. Buy-out for mentors in schools. SCITT provider tutor’s time.</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9</a:t>
            </a:fld>
            <a:endParaRPr lang="en-GB"/>
          </a:p>
        </p:txBody>
      </p:sp>
    </p:spTree>
    <p:extLst>
      <p:ext uri="{BB962C8B-B14F-4D97-AF65-F5344CB8AC3E}">
        <p14:creationId xmlns:p14="http://schemas.microsoft.com/office/powerpoint/2010/main" val="259622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Cornwall</a:t>
            </a:r>
            <a:r>
              <a:rPr lang="en-US" baseline="0" dirty="0" smtClean="0"/>
              <a:t> pilot was set up and managed by people who had lived and worked most of their lives in the region. Informal understanding of the way of life. Longstanding work networks. Understanding of each school’s history and local politics. They were able to convince the schools that they were sincere in offering the money to fund the training of new teachers.</a:t>
            </a:r>
            <a:endParaRPr lang="en-GB" dirty="0"/>
          </a:p>
        </p:txBody>
      </p:sp>
      <p:sp>
        <p:nvSpPr>
          <p:cNvPr id="4" name="Slide Number Placeholder 3"/>
          <p:cNvSpPr>
            <a:spLocks noGrp="1"/>
          </p:cNvSpPr>
          <p:nvPr>
            <p:ph type="sldNum" sz="quarter" idx="10"/>
          </p:nvPr>
        </p:nvSpPr>
        <p:spPr/>
        <p:txBody>
          <a:bodyPr/>
          <a:lstStyle/>
          <a:p>
            <a:fld id="{CAB1948A-02CD-43FF-AB0A-372C8D7359A8}" type="slidenum">
              <a:rPr lang="en-GB" smtClean="0"/>
              <a:t>10</a:t>
            </a:fld>
            <a:endParaRPr lang="en-GB"/>
          </a:p>
        </p:txBody>
      </p:sp>
    </p:spTree>
    <p:extLst>
      <p:ext uri="{BB962C8B-B14F-4D97-AF65-F5344CB8AC3E}">
        <p14:creationId xmlns:p14="http://schemas.microsoft.com/office/powerpoint/2010/main" val="343760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F8F4B2-E626-4BB4-9FFA-128E594BC644}"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423367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F8F4B2-E626-4BB4-9FFA-128E594BC644}"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154780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F8F4B2-E626-4BB4-9FFA-128E594BC644}"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282079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F8F4B2-E626-4BB4-9FFA-128E594BC644}"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329641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F8F4B2-E626-4BB4-9FFA-128E594BC644}" type="datetimeFigureOut">
              <a:rPr lang="en-GB" smtClean="0"/>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370827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F8F4B2-E626-4BB4-9FFA-128E594BC644}"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41757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F8F4B2-E626-4BB4-9FFA-128E594BC644}" type="datetimeFigureOut">
              <a:rPr lang="en-GB" smtClean="0"/>
              <a:t>07/09/2021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60119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F8F4B2-E626-4BB4-9FFA-128E594BC644}" type="datetimeFigureOut">
              <a:rPr lang="en-GB" smtClean="0"/>
              <a:t>07/09/2021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343768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8F4B2-E626-4BB4-9FFA-128E594BC644}" type="datetimeFigureOut">
              <a:rPr lang="en-GB" smtClean="0"/>
              <a:t>07/09/2021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222690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F8F4B2-E626-4BB4-9FFA-128E594BC644}"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126010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F8F4B2-E626-4BB4-9FFA-128E594BC644}" type="datetimeFigureOut">
              <a:rPr lang="en-GB" smtClean="0"/>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370047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8F4B2-E626-4BB4-9FFA-128E594BC644}" type="datetimeFigureOut">
              <a:rPr lang="en-GB" smtClean="0"/>
              <a:t>07/09/2021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CE724-1448-4367-B03F-3BC7367966C7}" type="slidenum">
              <a:rPr lang="en-GB" smtClean="0"/>
              <a:t>‹#›</a:t>
            </a:fld>
            <a:endParaRPr lang="en-GB"/>
          </a:p>
        </p:txBody>
      </p:sp>
    </p:spTree>
    <p:extLst>
      <p:ext uri="{BB962C8B-B14F-4D97-AF65-F5344CB8AC3E}">
        <p14:creationId xmlns:p14="http://schemas.microsoft.com/office/powerpoint/2010/main" val="24199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bera.ac.uk/blog/interrogating-the-notion-of-the-seaside-idyll-in-the-context-of-initial-teacher-trainin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ationalarchives.gov.uk/doc/open-government-licence/version/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55000" lnSpcReduction="20000"/>
          </a:bodyPr>
          <a:lstStyle/>
          <a:p>
            <a:r>
              <a:rPr lang="en-US" b="1" dirty="0">
                <a:solidFill>
                  <a:schemeClr val="tx1"/>
                </a:solidFill>
              </a:rPr>
              <a:t>Anne Parfitt</a:t>
            </a:r>
          </a:p>
          <a:p>
            <a:r>
              <a:rPr lang="en-US" b="1" dirty="0">
                <a:solidFill>
                  <a:schemeClr val="tx1"/>
                </a:solidFill>
              </a:rPr>
              <a:t>Bath Spa </a:t>
            </a:r>
            <a:r>
              <a:rPr lang="en-US" b="1" dirty="0" smtClean="0">
                <a:solidFill>
                  <a:schemeClr val="tx1"/>
                </a:solidFill>
              </a:rPr>
              <a:t>University</a:t>
            </a:r>
          </a:p>
          <a:p>
            <a:r>
              <a:rPr lang="en-US" b="1" dirty="0" smtClean="0">
                <a:solidFill>
                  <a:schemeClr val="tx1"/>
                </a:solidFill>
              </a:rPr>
              <a:t>a.parfitt@bathspa.ac.uk </a:t>
            </a:r>
          </a:p>
          <a:p>
            <a:endParaRPr lang="en-US" b="1" dirty="0">
              <a:solidFill>
                <a:schemeClr val="tx1"/>
              </a:solidFill>
            </a:endParaRPr>
          </a:p>
          <a:p>
            <a:r>
              <a:rPr lang="en-US" b="1" dirty="0" smtClean="0">
                <a:solidFill>
                  <a:schemeClr val="tx1"/>
                </a:solidFill>
              </a:rPr>
              <a:t>ECER Ignite Presentation </a:t>
            </a:r>
            <a:endParaRPr lang="en-US" b="1" dirty="0">
              <a:solidFill>
                <a:schemeClr val="tx1"/>
              </a:solidFill>
            </a:endParaRPr>
          </a:p>
          <a:p>
            <a:r>
              <a:rPr lang="en-US" b="1" dirty="0">
                <a:solidFill>
                  <a:schemeClr val="tx1"/>
                </a:solidFill>
              </a:rPr>
              <a:t>Wednesday, </a:t>
            </a:r>
            <a:r>
              <a:rPr lang="en-US" b="1" dirty="0" smtClean="0">
                <a:solidFill>
                  <a:schemeClr val="tx1"/>
                </a:solidFill>
              </a:rPr>
              <a:t>8</a:t>
            </a:r>
            <a:r>
              <a:rPr lang="en-US" b="1" baseline="30000" dirty="0" smtClean="0">
                <a:solidFill>
                  <a:schemeClr val="tx1"/>
                </a:solidFill>
              </a:rPr>
              <a:t>th</a:t>
            </a:r>
            <a:r>
              <a:rPr lang="en-US" b="1" dirty="0" smtClean="0">
                <a:solidFill>
                  <a:schemeClr val="tx1"/>
                </a:solidFill>
              </a:rPr>
              <a:t> Sept </a:t>
            </a:r>
            <a:r>
              <a:rPr lang="en-US" b="1" dirty="0">
                <a:solidFill>
                  <a:schemeClr val="tx1"/>
                </a:solidFill>
              </a:rPr>
              <a:t>2021 11:00am - </a:t>
            </a:r>
            <a:r>
              <a:rPr lang="en-US" b="1" dirty="0" smtClean="0">
                <a:solidFill>
                  <a:schemeClr val="tx1"/>
                </a:solidFill>
              </a:rPr>
              <a:t>12:30pm</a:t>
            </a:r>
          </a:p>
          <a:p>
            <a:endParaRPr lang="en-US" dirty="0"/>
          </a:p>
          <a:p>
            <a:endParaRPr lang="en-US" dirty="0"/>
          </a:p>
          <a:p>
            <a:endParaRPr lang="en-GB" dirty="0"/>
          </a:p>
        </p:txBody>
      </p:sp>
      <p:sp>
        <p:nvSpPr>
          <p:cNvPr id="7" name="Title 1"/>
          <p:cNvSpPr>
            <a:spLocks noGrp="1"/>
          </p:cNvSpPr>
          <p:nvPr>
            <p:ph type="ctrTitle"/>
          </p:nvPr>
        </p:nvSpPr>
        <p:spPr/>
        <p:txBody>
          <a:bodyPr>
            <a:normAutofit fontScale="90000"/>
          </a:bodyPr>
          <a:lstStyle/>
          <a:p>
            <a:r>
              <a:rPr lang="en-US" b="1" dirty="0"/>
              <a:t>Remote Coastal Schools: Providing Teachers to Seaside Communities</a:t>
            </a:r>
            <a:endParaRPr lang="en-GB" b="1" dirty="0"/>
          </a:p>
        </p:txBody>
      </p:sp>
      <p:pic>
        <p:nvPicPr>
          <p:cNvPr id="8" name="Picture 7"/>
          <p:cNvPicPr>
            <a:picLocks noChangeAspect="1"/>
          </p:cNvPicPr>
          <p:nvPr/>
        </p:nvPicPr>
        <p:blipFill>
          <a:blip r:embed="rId3"/>
          <a:stretch>
            <a:fillRect/>
          </a:stretch>
        </p:blipFill>
        <p:spPr>
          <a:xfrm>
            <a:off x="755576" y="692696"/>
            <a:ext cx="1054699" cy="1054699"/>
          </a:xfrm>
          <a:prstGeom prst="rect">
            <a:avLst/>
          </a:prstGeom>
        </p:spPr>
      </p:pic>
    </p:spTree>
    <p:extLst>
      <p:ext uri="{BB962C8B-B14F-4D97-AF65-F5344CB8AC3E}">
        <p14:creationId xmlns:p14="http://schemas.microsoft.com/office/powerpoint/2010/main" val="170711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484784"/>
            <a:ext cx="5688632" cy="4339356"/>
          </a:xfrm>
          <a:ln>
            <a:solidFill>
              <a:schemeClr val="accent1"/>
            </a:solidFill>
          </a:ln>
        </p:spPr>
      </p:pic>
    </p:spTree>
    <p:extLst>
      <p:ext uri="{BB962C8B-B14F-4D97-AF65-F5344CB8AC3E}">
        <p14:creationId xmlns:p14="http://schemas.microsoft.com/office/powerpoint/2010/main" val="359894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err="1" smtClean="0"/>
              <a:t>programmes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9712" y="1508124"/>
            <a:ext cx="5328592" cy="4646640"/>
          </a:xfrm>
          <a:ln>
            <a:solidFill>
              <a:schemeClr val="accent1"/>
            </a:solidFill>
          </a:ln>
        </p:spPr>
      </p:pic>
    </p:spTree>
    <p:extLst>
      <p:ext uri="{BB962C8B-B14F-4D97-AF65-F5344CB8AC3E}">
        <p14:creationId xmlns:p14="http://schemas.microsoft.com/office/powerpoint/2010/main" val="2856311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Stubborn issues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904841"/>
            <a:ext cx="5950416" cy="3916680"/>
          </a:xfrm>
          <a:ln>
            <a:solidFill>
              <a:schemeClr val="accent1"/>
            </a:solidFill>
          </a:ln>
        </p:spPr>
      </p:pic>
    </p:spTree>
    <p:extLst>
      <p:ext uri="{BB962C8B-B14F-4D97-AF65-F5344CB8AC3E}">
        <p14:creationId xmlns:p14="http://schemas.microsoft.com/office/powerpoint/2010/main" val="3537114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Determination</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920" y="1926177"/>
            <a:ext cx="5852160" cy="3874008"/>
          </a:xfrm>
          <a:ln>
            <a:solidFill>
              <a:schemeClr val="accent1"/>
            </a:solidFill>
          </a:ln>
        </p:spPr>
      </p:pic>
    </p:spTree>
    <p:extLst>
      <p:ext uri="{BB962C8B-B14F-4D97-AF65-F5344CB8AC3E}">
        <p14:creationId xmlns:p14="http://schemas.microsoft.com/office/powerpoint/2010/main" val="15254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920" y="1668621"/>
            <a:ext cx="5852160" cy="4389120"/>
          </a:xfrm>
          <a:ln>
            <a:solidFill>
              <a:schemeClr val="accent1"/>
            </a:solidFill>
          </a:ln>
        </p:spPr>
      </p:pic>
    </p:spTree>
    <p:extLst>
      <p:ext uri="{BB962C8B-B14F-4D97-AF65-F5344CB8AC3E}">
        <p14:creationId xmlns:p14="http://schemas.microsoft.com/office/powerpoint/2010/main" val="2178192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on the horizon</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920" y="1976469"/>
            <a:ext cx="5852160" cy="3773424"/>
          </a:xfrm>
          <a:ln>
            <a:solidFill>
              <a:schemeClr val="accent1"/>
            </a:solidFill>
          </a:ln>
        </p:spPr>
      </p:pic>
    </p:spTree>
    <p:extLst>
      <p:ext uri="{BB962C8B-B14F-4D97-AF65-F5344CB8AC3E}">
        <p14:creationId xmlns:p14="http://schemas.microsoft.com/office/powerpoint/2010/main" val="74426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6174" y="1600200"/>
            <a:ext cx="5384138" cy="4525963"/>
          </a:xfrm>
          <a:ln>
            <a:solidFill>
              <a:schemeClr val="accent1"/>
            </a:solidFill>
          </a:ln>
        </p:spPr>
      </p:pic>
    </p:spTree>
    <p:extLst>
      <p:ext uri="{BB962C8B-B14F-4D97-AF65-F5344CB8AC3E}">
        <p14:creationId xmlns:p14="http://schemas.microsoft.com/office/powerpoint/2010/main" val="2879957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Tide runs out</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920" y="1912461"/>
            <a:ext cx="5852160" cy="3901440"/>
          </a:xfrm>
          <a:ln>
            <a:solidFill>
              <a:schemeClr val="accent1"/>
            </a:solidFill>
          </a:ln>
        </p:spPr>
      </p:pic>
    </p:spTree>
    <p:extLst>
      <p:ext uri="{BB962C8B-B14F-4D97-AF65-F5344CB8AC3E}">
        <p14:creationId xmlns:p14="http://schemas.microsoft.com/office/powerpoint/2010/main" val="291777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onwards…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3728" y="1628800"/>
            <a:ext cx="5400600" cy="4525963"/>
          </a:xfrm>
          <a:ln>
            <a:solidFill>
              <a:schemeClr val="accent1"/>
            </a:solidFill>
          </a:ln>
        </p:spPr>
      </p:pic>
    </p:spTree>
    <p:extLst>
      <p:ext uri="{BB962C8B-B14F-4D97-AF65-F5344CB8AC3E}">
        <p14:creationId xmlns:p14="http://schemas.microsoft.com/office/powerpoint/2010/main" val="71319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Looking to the future?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556792"/>
            <a:ext cx="5927591" cy="4525963"/>
          </a:xfrm>
          <a:ln>
            <a:solidFill>
              <a:schemeClr val="accent1"/>
            </a:solidFill>
          </a:ln>
        </p:spPr>
      </p:pic>
    </p:spTree>
    <p:extLst>
      <p:ext uri="{BB962C8B-B14F-4D97-AF65-F5344CB8AC3E}">
        <p14:creationId xmlns:p14="http://schemas.microsoft.com/office/powerpoint/2010/main" val="2787614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30426"/>
          </a:xfrm>
        </p:spPr>
        <p:txBody>
          <a:bodyPr>
            <a:normAutofit fontScale="90000"/>
          </a:bodyPr>
          <a:lstStyle/>
          <a:p>
            <a:r>
              <a:rPr lang="en-US" dirty="0" smtClean="0"/>
              <a:t/>
            </a:r>
            <a:br>
              <a:rPr lang="en-US" dirty="0" smtClean="0"/>
            </a:br>
            <a:r>
              <a:rPr lang="en-US" dirty="0" smtClean="0"/>
              <a:t>Providing Teachers to Seaside Communities</a:t>
            </a:r>
            <a:br>
              <a:rPr lang="en-US" dirty="0" smtClean="0"/>
            </a:br>
            <a:r>
              <a:rPr lang="en-US" dirty="0" smtClean="0"/>
              <a:t>Raise the quality of teaching- raise levels of social mobility </a:t>
            </a:r>
            <a:br>
              <a:rPr lang="en-US" dirty="0" smtClean="0"/>
            </a:br>
            <a:endParaRPr lang="en-GB" dirty="0"/>
          </a:p>
        </p:txBody>
      </p:sp>
      <p:sp>
        <p:nvSpPr>
          <p:cNvPr id="8" name="TextBox 7"/>
          <p:cNvSpPr txBox="1"/>
          <p:nvPr/>
        </p:nvSpPr>
        <p:spPr>
          <a:xfrm>
            <a:off x="1619672" y="4437112"/>
            <a:ext cx="6125413" cy="923330"/>
          </a:xfrm>
          <a:prstGeom prst="rect">
            <a:avLst/>
          </a:prstGeom>
          <a:noFill/>
          <a:ln>
            <a:solidFill>
              <a:schemeClr val="accent1"/>
            </a:solidFill>
          </a:ln>
        </p:spPr>
        <p:txBody>
          <a:bodyPr wrap="square" rtlCol="0">
            <a:spAutoFit/>
          </a:bodyPr>
          <a:lstStyle/>
          <a:p>
            <a:pPr algn="ctr"/>
            <a:r>
              <a:rPr lang="en-US" dirty="0" smtClean="0"/>
              <a:t>Department for Education. (2017). </a:t>
            </a:r>
          </a:p>
          <a:p>
            <a:pPr algn="ctr"/>
            <a:r>
              <a:rPr lang="en-US" dirty="0" smtClean="0"/>
              <a:t>Unlocking Talent, Fulfilling Potential: </a:t>
            </a:r>
          </a:p>
          <a:p>
            <a:pPr algn="ctr"/>
            <a:r>
              <a:rPr lang="en-US" i="1" dirty="0" smtClean="0"/>
              <a:t>A plan for improving social mobility through education.</a:t>
            </a:r>
            <a:endParaRPr lang="en-GB" i="1" dirty="0"/>
          </a:p>
        </p:txBody>
      </p:sp>
    </p:spTree>
    <p:extLst>
      <p:ext uri="{BB962C8B-B14F-4D97-AF65-F5344CB8AC3E}">
        <p14:creationId xmlns:p14="http://schemas.microsoft.com/office/powerpoint/2010/main" val="3142059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lang="en-US" sz="1800" dirty="0" smtClean="0"/>
              <a:t>Parfitt A. </a:t>
            </a:r>
            <a:r>
              <a:rPr lang="en-US" sz="1800" dirty="0"/>
              <a:t>and </a:t>
            </a:r>
            <a:r>
              <a:rPr lang="en-US" sz="1800" dirty="0" smtClean="0"/>
              <a:t>Taylor-McCartney, P. (2021). Interrogating the notion of the seaside idyll </a:t>
            </a:r>
            <a:r>
              <a:rPr lang="en-US" sz="1800" dirty="0" smtClean="0">
                <a:hlinkClick r:id="rId3"/>
              </a:rPr>
              <a:t>https</a:t>
            </a:r>
            <a:r>
              <a:rPr lang="en-US" sz="1800" dirty="0">
                <a:hlinkClick r:id="rId3"/>
              </a:rPr>
              <a:t>://</a:t>
            </a:r>
            <a:r>
              <a:rPr lang="en-US" sz="1800" dirty="0" smtClean="0">
                <a:hlinkClick r:id="rId3"/>
              </a:rPr>
              <a:t>www.bera.ac.uk/blog/interrogating-the-notion-of-the-seaside-idyll-in-the-context-of-initial-teacher-training</a:t>
            </a:r>
            <a:endParaRPr lang="en-US" sz="1800" dirty="0" smtClean="0"/>
          </a:p>
          <a:p>
            <a:pPr marL="0" indent="0">
              <a:buNone/>
            </a:pPr>
            <a:endParaRPr lang="en-US" sz="1800" dirty="0"/>
          </a:p>
          <a:p>
            <a:pPr marL="0" indent="0">
              <a:buNone/>
            </a:pPr>
            <a:r>
              <a:rPr lang="en-US" sz="1800" dirty="0" smtClean="0"/>
              <a:t>Roberts, P.  and Green, B. </a:t>
            </a:r>
            <a:r>
              <a:rPr lang="en-US" sz="1800" dirty="0"/>
              <a:t>(</a:t>
            </a:r>
            <a:r>
              <a:rPr lang="en-US" sz="1800" dirty="0" smtClean="0"/>
              <a:t>2013). Researching </a:t>
            </a:r>
            <a:r>
              <a:rPr lang="en-US" sz="1800" dirty="0"/>
              <a:t>Rural Places: On Social Justice and Rural Education Qualitative Inquiry </a:t>
            </a:r>
            <a:r>
              <a:rPr lang="en-US" sz="1800" dirty="0" smtClean="0"/>
              <a:t>19 (10</a:t>
            </a:r>
            <a:r>
              <a:rPr lang="en-US" sz="1800" dirty="0"/>
              <a:t>) </a:t>
            </a:r>
            <a:r>
              <a:rPr lang="en-US" sz="1800" dirty="0" smtClean="0"/>
              <a:t>765 –</a:t>
            </a:r>
            <a:r>
              <a:rPr lang="en-US" sz="1800" dirty="0"/>
              <a:t>774 DOI: </a:t>
            </a:r>
            <a:r>
              <a:rPr lang="en-US" sz="1800" dirty="0" smtClean="0"/>
              <a:t>10.1177/1077800413503795 </a:t>
            </a:r>
          </a:p>
          <a:p>
            <a:pPr marL="0" indent="0">
              <a:buNone/>
            </a:pPr>
            <a:endParaRPr lang="en-US" sz="1800" dirty="0" smtClean="0"/>
          </a:p>
          <a:p>
            <a:pPr marL="0" indent="0">
              <a:buNone/>
            </a:pPr>
            <a:r>
              <a:rPr lang="en-US" sz="1800" dirty="0" smtClean="0"/>
              <a:t>Smyth</a:t>
            </a:r>
            <a:r>
              <a:rPr lang="en-US" sz="1800" dirty="0"/>
              <a:t>, J., Wrigley, T. and </a:t>
            </a:r>
            <a:r>
              <a:rPr lang="en-US" sz="1800" dirty="0" err="1"/>
              <a:t>McInerney</a:t>
            </a:r>
            <a:r>
              <a:rPr lang="en-US" sz="1800" dirty="0"/>
              <a:t>, P. (2018). Living on the Edge: Rethinking Poverty, Class and Schooling. Oxford. Peter Lang.</a:t>
            </a:r>
          </a:p>
          <a:p>
            <a:pPr marL="0" indent="0">
              <a:buNone/>
            </a:pPr>
            <a:endParaRPr lang="en-US" sz="1800" dirty="0" smtClean="0"/>
          </a:p>
          <a:p>
            <a:pPr marL="0" indent="0">
              <a:buNone/>
            </a:pPr>
            <a:r>
              <a:rPr lang="en-US" sz="1800" dirty="0" smtClean="0"/>
              <a:t>Thomson</a:t>
            </a:r>
            <a:r>
              <a:rPr lang="en-US" sz="1800" dirty="0"/>
              <a:t>, P. (2000). Like schools, educational disadvantage and ‘</a:t>
            </a:r>
            <a:r>
              <a:rPr lang="en-US" sz="1800" dirty="0" err="1"/>
              <a:t>thisness</a:t>
            </a:r>
            <a:r>
              <a:rPr lang="en-US" sz="1800" dirty="0"/>
              <a:t>’. The Australian Educational Researcher, 27(3), 157–172</a:t>
            </a:r>
          </a:p>
          <a:p>
            <a:pPr marL="0" indent="0">
              <a:buNone/>
            </a:pPr>
            <a:endParaRPr lang="en-US" sz="1800" dirty="0" smtClean="0"/>
          </a:p>
          <a:p>
            <a:pPr marL="0" indent="0">
              <a:buNone/>
            </a:pPr>
            <a:endParaRPr lang="en-US" sz="2000" dirty="0" smtClean="0"/>
          </a:p>
          <a:p>
            <a:pPr marL="0" indent="0">
              <a:buNone/>
            </a:pPr>
            <a:endParaRPr lang="en-US" dirty="0" smtClean="0"/>
          </a:p>
          <a:p>
            <a:pPr marL="0" indent="0">
              <a:buNone/>
            </a:pPr>
            <a:endParaRPr lang="en-GB" dirty="0"/>
          </a:p>
        </p:txBody>
      </p:sp>
    </p:spTree>
    <p:extLst>
      <p:ext uri="{BB962C8B-B14F-4D97-AF65-F5344CB8AC3E}">
        <p14:creationId xmlns:p14="http://schemas.microsoft.com/office/powerpoint/2010/main" val="2610984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Pre-service teachers:</a:t>
            </a:r>
            <a:br>
              <a:rPr lang="en-US" dirty="0" smtClean="0"/>
            </a:br>
            <a:r>
              <a:rPr lang="en-US" dirty="0" smtClean="0"/>
              <a:t> challenging areas of the country need support to secure new staff</a:t>
            </a:r>
            <a:endParaRPr lang="en-GB" dirty="0"/>
          </a:p>
        </p:txBody>
      </p:sp>
      <p:sp>
        <p:nvSpPr>
          <p:cNvPr id="3" name="TextBox 2"/>
          <p:cNvSpPr txBox="1"/>
          <p:nvPr/>
        </p:nvSpPr>
        <p:spPr>
          <a:xfrm>
            <a:off x="683568" y="2636912"/>
            <a:ext cx="3024336" cy="1477328"/>
          </a:xfrm>
          <a:prstGeom prst="rect">
            <a:avLst/>
          </a:prstGeom>
          <a:noFill/>
        </p:spPr>
        <p:txBody>
          <a:bodyPr wrap="square" rtlCol="0">
            <a:spAutoFit/>
          </a:bodyPr>
          <a:lstStyle/>
          <a:p>
            <a:r>
              <a:rPr lang="en-US" b="1" dirty="0" smtClean="0"/>
              <a:t>Initial Teacher Training (ITT) Provision Expansion pilot</a:t>
            </a:r>
          </a:p>
          <a:p>
            <a:endParaRPr lang="en-US" dirty="0" smtClean="0"/>
          </a:p>
          <a:p>
            <a:r>
              <a:rPr lang="en-US" b="1" dirty="0" err="1" smtClean="0">
                <a:solidFill>
                  <a:srgbClr val="FF0000"/>
                </a:solidFill>
              </a:rPr>
              <a:t>DfE</a:t>
            </a:r>
            <a:r>
              <a:rPr lang="en-US" b="1" dirty="0" smtClean="0">
                <a:solidFill>
                  <a:srgbClr val="FF0000"/>
                </a:solidFill>
              </a:rPr>
              <a:t> (2018) Tender Notice</a:t>
            </a:r>
            <a:endParaRPr lang="en-GB" b="1" dirty="0">
              <a:solidFill>
                <a:srgbClr val="FF0000"/>
              </a:solidFill>
            </a:endParaRPr>
          </a:p>
        </p:txBody>
      </p:sp>
      <p:pic>
        <p:nvPicPr>
          <p:cNvPr id="10" name="Picture 9"/>
          <p:cNvPicPr>
            <a:picLocks noChangeAspect="1"/>
          </p:cNvPicPr>
          <p:nvPr/>
        </p:nvPicPr>
        <p:blipFill>
          <a:blip r:embed="rId3"/>
          <a:stretch>
            <a:fillRect/>
          </a:stretch>
        </p:blipFill>
        <p:spPr>
          <a:xfrm>
            <a:off x="4139952" y="3370532"/>
            <a:ext cx="5733288" cy="2199132"/>
          </a:xfrm>
          <a:prstGeom prst="rect">
            <a:avLst/>
          </a:prstGeom>
        </p:spPr>
      </p:pic>
    </p:spTree>
    <p:extLst>
      <p:ext uri="{BB962C8B-B14F-4D97-AF65-F5344CB8AC3E}">
        <p14:creationId xmlns:p14="http://schemas.microsoft.com/office/powerpoint/2010/main" val="3145578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Peninsular schools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1470566"/>
            <a:ext cx="6048671" cy="4118674"/>
          </a:xfrm>
          <a:ln>
            <a:solidFill>
              <a:schemeClr val="accent1"/>
            </a:solidFill>
          </a:ln>
        </p:spPr>
      </p:pic>
      <p:sp>
        <p:nvSpPr>
          <p:cNvPr id="7" name="TextBox 6"/>
          <p:cNvSpPr txBox="1"/>
          <p:nvPr/>
        </p:nvSpPr>
        <p:spPr>
          <a:xfrm>
            <a:off x="2159731" y="5642168"/>
            <a:ext cx="4968552" cy="430887"/>
          </a:xfrm>
          <a:prstGeom prst="rect">
            <a:avLst/>
          </a:prstGeom>
          <a:noFill/>
        </p:spPr>
        <p:txBody>
          <a:bodyPr wrap="square" rtlCol="0">
            <a:spAutoFit/>
          </a:bodyPr>
          <a:lstStyle/>
          <a:p>
            <a:pPr algn="ctr"/>
            <a:r>
              <a:rPr lang="en-US" sz="1100" i="1" dirty="0"/>
              <a:t>Contains OS data © Crown copyright and database right </a:t>
            </a:r>
            <a:r>
              <a:rPr lang="en-US" sz="1100" i="1" dirty="0" smtClean="0"/>
              <a:t>(2021)</a:t>
            </a:r>
          </a:p>
          <a:p>
            <a:pPr algn="ctr"/>
            <a:r>
              <a:rPr lang="en-US" sz="1100" dirty="0"/>
              <a:t>OS </a:t>
            </a:r>
            <a:r>
              <a:rPr lang="en-US" sz="1100" dirty="0" err="1"/>
              <a:t>OpenData</a:t>
            </a:r>
            <a:r>
              <a:rPr lang="en-US" sz="1100" dirty="0"/>
              <a:t> is free to use under the </a:t>
            </a:r>
            <a:r>
              <a:rPr lang="en-US" sz="1100" dirty="0">
                <a:hlinkClick r:id="rId4"/>
              </a:rPr>
              <a:t>Open Government </a:t>
            </a:r>
            <a:r>
              <a:rPr lang="en-US" sz="1100" dirty="0" err="1">
                <a:hlinkClick r:id="rId4"/>
              </a:rPr>
              <a:t>Licence</a:t>
            </a:r>
            <a:r>
              <a:rPr lang="en-US" sz="1100" dirty="0">
                <a:hlinkClick r:id="rId4"/>
              </a:rPr>
              <a:t> (</a:t>
            </a:r>
            <a:r>
              <a:rPr lang="en-US" sz="1100" dirty="0" smtClean="0">
                <a:hlinkClick r:id="rId4"/>
              </a:rPr>
              <a:t>OGL</a:t>
            </a:r>
            <a:r>
              <a:rPr lang="en-US" sz="1100" dirty="0">
                <a:hlinkClick r:id="rId4"/>
              </a:rPr>
              <a:t>)</a:t>
            </a:r>
            <a:endParaRPr lang="en-GB" sz="1100" dirty="0"/>
          </a:p>
        </p:txBody>
      </p:sp>
    </p:spTree>
    <p:extLst>
      <p:ext uri="{BB962C8B-B14F-4D97-AF65-F5344CB8AC3E}">
        <p14:creationId xmlns:p14="http://schemas.microsoft.com/office/powerpoint/2010/main" val="156929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Thisness in place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1600200"/>
            <a:ext cx="6048672" cy="4525963"/>
          </a:xfrm>
          <a:ln>
            <a:solidFill>
              <a:schemeClr val="accent1"/>
            </a:solidFill>
          </a:ln>
        </p:spPr>
      </p:pic>
    </p:spTree>
    <p:extLst>
      <p:ext uri="{BB962C8B-B14F-4D97-AF65-F5344CB8AC3E}">
        <p14:creationId xmlns:p14="http://schemas.microsoft.com/office/powerpoint/2010/main" val="2792639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landscape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0736" y="1600200"/>
            <a:ext cx="6762528" cy="4525963"/>
          </a:xfrm>
          <a:ln>
            <a:solidFill>
              <a:schemeClr val="accent1"/>
            </a:solidFill>
          </a:ln>
        </p:spPr>
      </p:pic>
    </p:spTree>
    <p:extLst>
      <p:ext uri="{BB962C8B-B14F-4D97-AF65-F5344CB8AC3E}">
        <p14:creationId xmlns:p14="http://schemas.microsoft.com/office/powerpoint/2010/main" val="73251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920" y="1889601"/>
            <a:ext cx="5852160" cy="3947160"/>
          </a:xfrm>
          <a:ln>
            <a:solidFill>
              <a:schemeClr val="accent1"/>
            </a:solidFill>
          </a:ln>
        </p:spPr>
      </p:pic>
    </p:spTree>
    <p:extLst>
      <p:ext uri="{BB962C8B-B14F-4D97-AF65-F5344CB8AC3E}">
        <p14:creationId xmlns:p14="http://schemas.microsoft.com/office/powerpoint/2010/main" val="348565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expert knowledge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640" y="1600200"/>
            <a:ext cx="5976664" cy="4525963"/>
          </a:xfrm>
          <a:ln>
            <a:solidFill>
              <a:schemeClr val="accent1"/>
            </a:solidFill>
          </a:ln>
        </p:spPr>
      </p:pic>
    </p:spTree>
    <p:extLst>
      <p:ext uri="{BB962C8B-B14F-4D97-AF65-F5344CB8AC3E}">
        <p14:creationId xmlns:p14="http://schemas.microsoft.com/office/powerpoint/2010/main" val="205186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pockets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920" y="1912461"/>
            <a:ext cx="5852160" cy="3901440"/>
          </a:xfrm>
          <a:ln>
            <a:solidFill>
              <a:schemeClr val="accent1"/>
            </a:solidFill>
          </a:ln>
        </p:spPr>
      </p:pic>
    </p:spTree>
    <p:extLst>
      <p:ext uri="{BB962C8B-B14F-4D97-AF65-F5344CB8AC3E}">
        <p14:creationId xmlns:p14="http://schemas.microsoft.com/office/powerpoint/2010/main" val="3400088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441</TotalTime>
  <Words>1372</Words>
  <Application>Microsoft Office PowerPoint</Application>
  <PresentationFormat>On-screen Show (4:3)</PresentationFormat>
  <Paragraphs>90</Paragraphs>
  <Slides>20</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Blank</vt:lpstr>
      <vt:lpstr>Remote Coastal Schools: Providing Teachers to Seaside Communities</vt:lpstr>
      <vt:lpstr> Providing Teachers to Seaside Communities Raise the quality of teaching- raise levels of social mobility  </vt:lpstr>
      <vt:lpstr> Pre-service teachers:  challenging areas of the country need support to secure new staff</vt:lpstr>
      <vt:lpstr>Peninsular schools</vt:lpstr>
      <vt:lpstr>Thisness in place</vt:lpstr>
      <vt:lpstr>Challenging landscape</vt:lpstr>
      <vt:lpstr>Planning</vt:lpstr>
      <vt:lpstr>Local expert knowledge</vt:lpstr>
      <vt:lpstr>Deep pockets (£££)</vt:lpstr>
      <vt:lpstr>Partnerships</vt:lpstr>
      <vt:lpstr>Building programmes</vt:lpstr>
      <vt:lpstr>Stubborn issues</vt:lpstr>
      <vt:lpstr>Determination</vt:lpstr>
      <vt:lpstr>Vulnerable</vt:lpstr>
      <vt:lpstr>Changes on the horizon</vt:lpstr>
      <vt:lpstr>Warnings</vt:lpstr>
      <vt:lpstr>Tide runs out</vt:lpstr>
      <vt:lpstr>Driving onwards…</vt:lpstr>
      <vt:lpstr>Looking to the future?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Ecer front</dc:title>
  <dc:creator>Reviewer 1</dc:creator>
  <cp:lastModifiedBy>Rebecca Atkins</cp:lastModifiedBy>
  <cp:revision>59</cp:revision>
  <dcterms:created xsi:type="dcterms:W3CDTF">2021-08-27T15:01:17Z</dcterms:created>
  <dcterms:modified xsi:type="dcterms:W3CDTF">2021-09-07T15:15:14Z</dcterms:modified>
</cp:coreProperties>
</file>